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notesSlides/notesSlide2.xml" ContentType="application/vnd.openxmlformats-officedocument.presentationml.notesSlide+xml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39"/>
  </p:notesMasterIdLst>
  <p:handoutMasterIdLst>
    <p:handoutMasterId r:id="rId40"/>
  </p:handoutMasterIdLst>
  <p:sldIdLst>
    <p:sldId id="27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44" r:id="rId10"/>
    <p:sldId id="339" r:id="rId11"/>
    <p:sldId id="340" r:id="rId12"/>
    <p:sldId id="341" r:id="rId13"/>
    <p:sldId id="342" r:id="rId14"/>
    <p:sldId id="343" r:id="rId15"/>
    <p:sldId id="293" r:id="rId16"/>
    <p:sldId id="294" r:id="rId17"/>
    <p:sldId id="295" r:id="rId18"/>
    <p:sldId id="296" r:id="rId19"/>
    <p:sldId id="330" r:id="rId20"/>
    <p:sldId id="300" r:id="rId21"/>
    <p:sldId id="301" r:id="rId22"/>
    <p:sldId id="345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38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-1568" y="-56"/>
      </p:cViewPr>
      <p:guideLst>
        <p:guide orient="horz" pos="423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tags" Target="tags/tag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Relationship Id="rId2" Type="http://schemas.openxmlformats.org/officeDocument/2006/relationships/image" Target="../media/image6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1" Type="http://schemas.openxmlformats.org/officeDocument/2006/relationships/image" Target="../media/image80.emf"/><Relationship Id="rId2" Type="http://schemas.openxmlformats.org/officeDocument/2006/relationships/image" Target="../media/image8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1" Type="http://schemas.openxmlformats.org/officeDocument/2006/relationships/image" Target="../media/image85.emf"/><Relationship Id="rId2" Type="http://schemas.openxmlformats.org/officeDocument/2006/relationships/image" Target="../media/image8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Relationship Id="rId2" Type="http://schemas.openxmlformats.org/officeDocument/2006/relationships/image" Target="../media/image9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image" Target="../media/image10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image" Target="../media/image46.emf"/><Relationship Id="rId1" Type="http://schemas.openxmlformats.org/officeDocument/2006/relationships/image" Target="../media/image35.wmf"/><Relationship Id="rId2" Type="http://schemas.openxmlformats.org/officeDocument/2006/relationships/image" Target="../media/image36.emf"/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41E0-C0FB-FB45-BE20-B5E285E46BDA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2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7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USPAS Fundamentals, June 4-15,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 Fundamentals, June 4-15, 2018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1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USPAS Fundamentals, June 4-15,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7" descr="USPAS-logo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92347" cy="3605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  <p:sldLayoutId id="2147484636" r:id="rId12"/>
  </p:sldLayoutIdLst>
  <p:transition xmlns:p14="http://schemas.microsoft.com/office/powerpoint/2010/main"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33.emf"/><Relationship Id="rId13" Type="http://schemas.openxmlformats.org/officeDocument/2006/relationships/oleObject" Target="../embeddings/oleObject27.bin"/><Relationship Id="rId14" Type="http://schemas.openxmlformats.org/officeDocument/2006/relationships/oleObject" Target="../embeddings/oleObject28.bin"/><Relationship Id="rId15" Type="http://schemas.openxmlformats.org/officeDocument/2006/relationships/oleObject" Target="../embeddings/oleObject29.bin"/><Relationship Id="rId16" Type="http://schemas.openxmlformats.org/officeDocument/2006/relationships/oleObject" Target="../embeddings/oleObject30.bin"/><Relationship Id="rId17" Type="http://schemas.openxmlformats.org/officeDocument/2006/relationships/oleObject" Target="../embeddings/oleObject31.bin"/><Relationship Id="rId18" Type="http://schemas.openxmlformats.org/officeDocument/2006/relationships/image" Target="../media/image3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20" Type="http://schemas.openxmlformats.org/officeDocument/2006/relationships/image" Target="../media/image43.emf"/><Relationship Id="rId21" Type="http://schemas.openxmlformats.org/officeDocument/2006/relationships/oleObject" Target="../embeddings/oleObject41.bin"/><Relationship Id="rId22" Type="http://schemas.openxmlformats.org/officeDocument/2006/relationships/image" Target="../media/image44.emf"/><Relationship Id="rId23" Type="http://schemas.openxmlformats.org/officeDocument/2006/relationships/oleObject" Target="../embeddings/oleObject42.bin"/><Relationship Id="rId24" Type="http://schemas.openxmlformats.org/officeDocument/2006/relationships/image" Target="../media/image45.emf"/><Relationship Id="rId25" Type="http://schemas.openxmlformats.org/officeDocument/2006/relationships/oleObject" Target="../embeddings/oleObject43.bin"/><Relationship Id="rId26" Type="http://schemas.openxmlformats.org/officeDocument/2006/relationships/image" Target="../media/image46.emf"/><Relationship Id="rId10" Type="http://schemas.openxmlformats.org/officeDocument/2006/relationships/image" Target="../media/image38.emf"/><Relationship Id="rId11" Type="http://schemas.openxmlformats.org/officeDocument/2006/relationships/oleObject" Target="../embeddings/oleObject36.bin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37.bin"/><Relationship Id="rId14" Type="http://schemas.openxmlformats.org/officeDocument/2006/relationships/image" Target="../media/image40.emf"/><Relationship Id="rId15" Type="http://schemas.openxmlformats.org/officeDocument/2006/relationships/oleObject" Target="../embeddings/oleObject38.bin"/><Relationship Id="rId16" Type="http://schemas.openxmlformats.org/officeDocument/2006/relationships/image" Target="../media/image41.emf"/><Relationship Id="rId17" Type="http://schemas.openxmlformats.org/officeDocument/2006/relationships/oleObject" Target="../embeddings/oleObject39.bin"/><Relationship Id="rId18" Type="http://schemas.openxmlformats.org/officeDocument/2006/relationships/image" Target="../media/image42.emf"/><Relationship Id="rId19" Type="http://schemas.openxmlformats.org/officeDocument/2006/relationships/oleObject" Target="../embeddings/oleObject40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35.w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46.bin"/><Relationship Id="rId8" Type="http://schemas.openxmlformats.org/officeDocument/2006/relationships/oleObject" Target="../embeddings/oleObject47.bin"/><Relationship Id="rId9" Type="http://schemas.openxmlformats.org/officeDocument/2006/relationships/image" Target="../media/image49.emf"/><Relationship Id="rId10" Type="http://schemas.openxmlformats.org/officeDocument/2006/relationships/oleObject" Target="../embeddings/oleObject48.bin"/><Relationship Id="rId11" Type="http://schemas.openxmlformats.org/officeDocument/2006/relationships/image" Target="../media/image5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3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54.bin"/><Relationship Id="rId14" Type="http://schemas.openxmlformats.org/officeDocument/2006/relationships/image" Target="../media/image56.emf"/><Relationship Id="rId15" Type="http://schemas.openxmlformats.org/officeDocument/2006/relationships/oleObject" Target="../embeddings/oleObject55.bin"/><Relationship Id="rId16" Type="http://schemas.openxmlformats.org/officeDocument/2006/relationships/image" Target="../media/image5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9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53.e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0.bin"/><Relationship Id="rId12" Type="http://schemas.openxmlformats.org/officeDocument/2006/relationships/image" Target="../media/image62.emf"/><Relationship Id="rId13" Type="http://schemas.openxmlformats.org/officeDocument/2006/relationships/oleObject" Target="../embeddings/oleObject61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6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61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6.bin"/><Relationship Id="rId12" Type="http://schemas.openxmlformats.org/officeDocument/2006/relationships/image" Target="../media/image67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2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63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64.bin"/><Relationship Id="rId8" Type="http://schemas.openxmlformats.org/officeDocument/2006/relationships/image" Target="../media/image65.emf"/><Relationship Id="rId9" Type="http://schemas.openxmlformats.org/officeDocument/2006/relationships/oleObject" Target="../embeddings/oleObject65.bin"/><Relationship Id="rId10" Type="http://schemas.openxmlformats.org/officeDocument/2006/relationships/image" Target="../media/image6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67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68.bin"/><Relationship Id="rId7" Type="http://schemas.openxmlformats.org/officeDocument/2006/relationships/image" Target="../media/image6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71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7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6.bin"/><Relationship Id="rId12" Type="http://schemas.openxmlformats.org/officeDocument/2006/relationships/image" Target="../media/image77.emf"/><Relationship Id="rId13" Type="http://schemas.openxmlformats.org/officeDocument/2006/relationships/image" Target="../media/image7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72.bin"/><Relationship Id="rId4" Type="http://schemas.openxmlformats.org/officeDocument/2006/relationships/image" Target="../media/image73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74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75.e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7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4" Type="http://schemas.openxmlformats.org/officeDocument/2006/relationships/image" Target="../media/image7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6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82.emf"/><Relationship Id="rId9" Type="http://schemas.openxmlformats.org/officeDocument/2006/relationships/oleObject" Target="../embeddings/oleObject81.bin"/><Relationship Id="rId10" Type="http://schemas.openxmlformats.org/officeDocument/2006/relationships/image" Target="../media/image83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83.bin"/><Relationship Id="rId6" Type="http://schemas.openxmlformats.org/officeDocument/2006/relationships/image" Target="../media/image6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86.emf"/><Relationship Id="rId7" Type="http://schemas.openxmlformats.org/officeDocument/2006/relationships/oleObject" Target="../embeddings/oleObject86.bin"/><Relationship Id="rId8" Type="http://schemas.openxmlformats.org/officeDocument/2006/relationships/image" Target="../media/image87.emf"/><Relationship Id="rId9" Type="http://schemas.openxmlformats.org/officeDocument/2006/relationships/oleObject" Target="../embeddings/oleObject87.bin"/><Relationship Id="rId10" Type="http://schemas.openxmlformats.org/officeDocument/2006/relationships/image" Target="../media/image8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89.e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9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4" Type="http://schemas.openxmlformats.org/officeDocument/2006/relationships/image" Target="../media/image9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gif"/><Relationship Id="rId4" Type="http://schemas.openxmlformats.org/officeDocument/2006/relationships/video" Target="../media/media2.gif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92.bin"/><Relationship Id="rId6" Type="http://schemas.openxmlformats.org/officeDocument/2006/relationships/image" Target="../media/image9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4" Type="http://schemas.openxmlformats.org/officeDocument/2006/relationships/image" Target="../media/image96.emf"/><Relationship Id="rId5" Type="http://schemas.openxmlformats.org/officeDocument/2006/relationships/oleObject" Target="../embeddings/oleObject94.bin"/><Relationship Id="rId6" Type="http://schemas.openxmlformats.org/officeDocument/2006/relationships/oleObject" Target="../embeddings/oleObject95.bin"/><Relationship Id="rId7" Type="http://schemas.openxmlformats.org/officeDocument/2006/relationships/image" Target="../media/image97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oleObject" Target="../embeddings/oleObject96.bin"/><Relationship Id="rId5" Type="http://schemas.openxmlformats.org/officeDocument/2006/relationships/image" Target="../media/image102.wmf"/><Relationship Id="rId6" Type="http://schemas.openxmlformats.org/officeDocument/2006/relationships/oleObject" Target="../embeddings/oleObject97.bin"/><Relationship Id="rId7" Type="http://schemas.openxmlformats.org/officeDocument/2006/relationships/image" Target="../media/image103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0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2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3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9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image" Target="../media/image2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18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1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04840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Synchrotron Radiation </a:t>
            </a:r>
            <a:r>
              <a:rPr lang="en-US" dirty="0" smtClean="0"/>
              <a:t>and LIGHT SOURCES</a:t>
            </a: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Eric Prebys, UC Davis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00093" y="394612"/>
            <a:ext cx="7886700" cy="600164"/>
          </a:xfrm>
        </p:spPr>
        <p:txBody>
          <a:bodyPr/>
          <a:lstStyle/>
          <a:p>
            <a:r>
              <a:rPr lang="en-US" dirty="0" smtClean="0"/>
              <a:t>Small Amplitude Longitudinal Motion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0804" y="2979003"/>
            <a:ext cx="2546267" cy="4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698597" y="2056615"/>
            <a:ext cx="18288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07239" y="2464801"/>
            <a:ext cx="737073" cy="5181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306785" y="2381894"/>
            <a:ext cx="147158" cy="1298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597240"/>
              </p:ext>
            </p:extLst>
          </p:nvPr>
        </p:nvGraphicFramePr>
        <p:xfrm>
          <a:off x="1980543" y="2731300"/>
          <a:ext cx="157162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7" name="Equation" r:id="rId3" imgW="127000" imgH="177800" progId="Equation.DSMT4">
                  <p:embed/>
                </p:oleObj>
              </mc:Choice>
              <mc:Fallback>
                <p:oleObj name="Equation" r:id="rId3" imgW="1270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0543" y="2731300"/>
                        <a:ext cx="157162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838884" y="2839171"/>
            <a:ext cx="78913" cy="131844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26327" y="1757608"/>
            <a:ext cx="4875" cy="2503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958015"/>
              </p:ext>
            </p:extLst>
          </p:nvPr>
        </p:nvGraphicFramePr>
        <p:xfrm>
          <a:off x="2636275" y="3045161"/>
          <a:ext cx="236537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8" name="Equation" r:id="rId5" imgW="190500" imgH="165100" progId="Equation.DSMT4">
                  <p:embed/>
                </p:oleObj>
              </mc:Choice>
              <mc:Fallback>
                <p:oleObj name="Equation" r:id="rId5" imgW="1905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275" y="3045161"/>
                        <a:ext cx="236537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814845"/>
              </p:ext>
            </p:extLst>
          </p:nvPr>
        </p:nvGraphicFramePr>
        <p:xfrm>
          <a:off x="1672962" y="1749434"/>
          <a:ext cx="582612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9" name="Equation" r:id="rId7" imgW="469900" imgH="177800" progId="Equation.DSMT4">
                  <p:embed/>
                </p:oleObj>
              </mc:Choice>
              <mc:Fallback>
                <p:oleObj name="Equation" r:id="rId7" imgW="4699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962" y="1749434"/>
                        <a:ext cx="582612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213909"/>
              </p:ext>
            </p:extLst>
          </p:nvPr>
        </p:nvGraphicFramePr>
        <p:xfrm>
          <a:off x="2306785" y="4358922"/>
          <a:ext cx="3646487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0" name="Equation" r:id="rId9" imgW="2336800" imgH="990600" progId="Equation.DSMT4">
                  <p:embed/>
                </p:oleObj>
              </mc:Choice>
              <mc:Fallback>
                <p:oleObj name="Equation" r:id="rId9" imgW="23368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6785" y="4358922"/>
                        <a:ext cx="3646487" cy="154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309363" y="6054028"/>
            <a:ext cx="199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damping term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47553" y="5879753"/>
            <a:ext cx="3194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Heating term due to statistical fluctuations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5204270" y="5672615"/>
            <a:ext cx="93052" cy="1998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762750" y="5819973"/>
            <a:ext cx="110633" cy="2573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054010"/>
              </p:ext>
            </p:extLst>
          </p:nvPr>
        </p:nvGraphicFramePr>
        <p:xfrm>
          <a:off x="1225987" y="1044019"/>
          <a:ext cx="1052513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1" name="Equation" r:id="rId11" imgW="647700" imgH="190500" progId="Equation.DSMT4">
                  <p:embed/>
                </p:oleObj>
              </mc:Choice>
              <mc:Fallback>
                <p:oleObj name="Equation" r:id="rId11" imgW="6477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25987" y="1044019"/>
                        <a:ext cx="1052513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266411" y="994776"/>
            <a:ext cx="2854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Particles lose more energy at the top of this cycle than the bottom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258929" y="2747565"/>
            <a:ext cx="2271600" cy="9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461223" y="2161784"/>
            <a:ext cx="1550926" cy="15483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732903" y="2341503"/>
            <a:ext cx="147158" cy="1298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4209785" y="1526170"/>
            <a:ext cx="4875" cy="2503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472575"/>
              </p:ext>
            </p:extLst>
          </p:nvPr>
        </p:nvGraphicFramePr>
        <p:xfrm>
          <a:off x="5275926" y="2780009"/>
          <a:ext cx="236537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2" name="Equation" r:id="rId13" imgW="190500" imgH="165100" progId="Equation.DSMT4">
                  <p:embed/>
                </p:oleObj>
              </mc:Choice>
              <mc:Fallback>
                <p:oleObj name="Equation" r:id="rId13" imgW="1905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926" y="2780009"/>
                        <a:ext cx="236537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608018"/>
              </p:ext>
            </p:extLst>
          </p:nvPr>
        </p:nvGraphicFramePr>
        <p:xfrm>
          <a:off x="4256420" y="1517996"/>
          <a:ext cx="582612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3" name="Equation" r:id="rId14" imgW="469900" imgH="177800" progId="Equation.DSMT4">
                  <p:embed/>
                </p:oleObj>
              </mc:Choice>
              <mc:Fallback>
                <p:oleObj name="Equation" r:id="rId14" imgW="4699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420" y="1517996"/>
                        <a:ext cx="582612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2764430" y="3988649"/>
            <a:ext cx="296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Energy lost and smaller amplitude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6866516" y="2757399"/>
            <a:ext cx="2000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985200" y="1977044"/>
            <a:ext cx="1550926" cy="15483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268119" y="2190477"/>
            <a:ext cx="147158" cy="1298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7733762" y="1532476"/>
            <a:ext cx="4875" cy="2503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150113"/>
              </p:ext>
            </p:extLst>
          </p:nvPr>
        </p:nvGraphicFramePr>
        <p:xfrm>
          <a:off x="8676278" y="2786315"/>
          <a:ext cx="236537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4" name="Equation" r:id="rId15" imgW="190500" imgH="165100" progId="Equation.DSMT4">
                  <p:embed/>
                </p:oleObj>
              </mc:Choice>
              <mc:Fallback>
                <p:oleObj name="Equation" r:id="rId15" imgW="1905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6278" y="2786315"/>
                        <a:ext cx="236537" cy="204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Content Placeholder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326353"/>
              </p:ext>
            </p:extLst>
          </p:nvPr>
        </p:nvGraphicFramePr>
        <p:xfrm>
          <a:off x="7780397" y="1524302"/>
          <a:ext cx="582612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5" name="Equation" r:id="rId16" imgW="469900" imgH="177800" progId="Equation.DSMT4">
                  <p:embed/>
                </p:oleObj>
              </mc:Choice>
              <mc:Fallback>
                <p:oleObj name="Equation" r:id="rId16" imgW="4699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0397" y="1524302"/>
                        <a:ext cx="582612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Connector 50"/>
          <p:cNvCxnSpPr>
            <a:endCxn id="47" idx="1"/>
          </p:cNvCxnSpPr>
          <p:nvPr/>
        </p:nvCxnSpPr>
        <p:spPr>
          <a:xfrm flipV="1">
            <a:off x="7719614" y="2209486"/>
            <a:ext cx="570056" cy="5532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5731419" y="2521401"/>
            <a:ext cx="932803" cy="359616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551601" y="2161784"/>
            <a:ext cx="1326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Reaccelerate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13180" y="4051145"/>
            <a:ext cx="2454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Smaller amplitude</a:t>
            </a: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744495"/>
              </p:ext>
            </p:extLst>
          </p:nvPr>
        </p:nvGraphicFramePr>
        <p:xfrm>
          <a:off x="5438498" y="4477582"/>
          <a:ext cx="1029548" cy="356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66" name="Equation" r:id="rId17" imgW="1282700" imgH="444500" progId="Equation.DSMT4">
                  <p:embed/>
                </p:oleObj>
              </mc:Choice>
              <mc:Fallback>
                <p:oleObj name="Equation" r:id="rId17" imgW="12827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38498" y="4477582"/>
                        <a:ext cx="1029548" cy="356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438498" y="4477582"/>
            <a:ext cx="1074682" cy="409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4209785" y="4887012"/>
            <a:ext cx="1228714" cy="47375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07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4113386" y="567962"/>
            <a:ext cx="4492580" cy="2992582"/>
            <a:chOff x="3315855" y="665018"/>
            <a:chExt cx="4492580" cy="2992582"/>
          </a:xfrm>
        </p:grpSpPr>
        <p:sp>
          <p:nvSpPr>
            <p:cNvPr id="7" name="Arc 6"/>
            <p:cNvSpPr/>
            <p:nvPr/>
          </p:nvSpPr>
          <p:spPr>
            <a:xfrm>
              <a:off x="3814618" y="1394690"/>
              <a:ext cx="1810327" cy="1856511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3315855" y="960582"/>
              <a:ext cx="2761671" cy="2697018"/>
            </a:xfrm>
            <a:prstGeom prst="arc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692073" y="1579418"/>
              <a:ext cx="535709" cy="738910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4701309" y="1597892"/>
              <a:ext cx="1163782" cy="720435"/>
            </a:xfrm>
            <a:prstGeom prst="line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5376746"/>
                </p:ext>
              </p:extLst>
            </p:nvPr>
          </p:nvGraphicFramePr>
          <p:xfrm>
            <a:off x="4795982" y="183673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97" name="Equation" r:id="rId3" imgW="152280" imgH="164880" progId="Equation.3">
                    <p:embed/>
                  </p:oleObj>
                </mc:Choice>
                <mc:Fallback>
                  <p:oleObj name="Equation" r:id="rId3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5982" y="1836738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7888220"/>
                </p:ext>
              </p:extLst>
            </p:nvPr>
          </p:nvGraphicFramePr>
          <p:xfrm>
            <a:off x="5160550" y="2020884"/>
            <a:ext cx="154831" cy="225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98" name="Equation" r:id="rId5" imgW="114300" imgH="127000" progId="Equation.DSMT4">
                    <p:embed/>
                  </p:oleObj>
                </mc:Choice>
                <mc:Fallback>
                  <p:oleObj name="Equation" r:id="rId5" imgW="114300" imgH="1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60550" y="2020884"/>
                          <a:ext cx="154831" cy="22594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4" name="Straight Connector 13"/>
            <p:cNvCxnSpPr/>
            <p:nvPr/>
          </p:nvCxnSpPr>
          <p:spPr>
            <a:xfrm flipV="1">
              <a:off x="5235215" y="1211263"/>
              <a:ext cx="260855" cy="347302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5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1431141"/>
                </p:ext>
              </p:extLst>
            </p:nvPr>
          </p:nvGraphicFramePr>
          <p:xfrm>
            <a:off x="5354638" y="1519238"/>
            <a:ext cx="1905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99" name="Equation" r:id="rId7" imgW="190500" imgH="165100" progId="Equation.DSMT4">
                    <p:embed/>
                  </p:oleObj>
                </mc:Choice>
                <mc:Fallback>
                  <p:oleObj name="Equation" r:id="rId7" imgW="190500" imgH="1651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4638" y="1519238"/>
                          <a:ext cx="1905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ight Brace 15"/>
            <p:cNvSpPr/>
            <p:nvPr/>
          </p:nvSpPr>
          <p:spPr>
            <a:xfrm rot="18831047">
              <a:off x="5709680" y="1024918"/>
              <a:ext cx="171450" cy="513286"/>
            </a:xfrm>
            <a:prstGeom prst="rightBrace">
              <a:avLst>
                <a:gd name="adj1" fmla="val 8333"/>
                <a:gd name="adj2" fmla="val 5180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5618024"/>
                </p:ext>
              </p:extLst>
            </p:nvPr>
          </p:nvGraphicFramePr>
          <p:xfrm>
            <a:off x="5908969" y="1019933"/>
            <a:ext cx="1778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00" name="Equation" r:id="rId9" imgW="177800" imgH="165100" progId="Equation.DSMT4">
                    <p:embed/>
                  </p:oleObj>
                </mc:Choice>
                <mc:Fallback>
                  <p:oleObj name="Equation" r:id="rId9" imgW="177800" imgH="1651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8969" y="1019933"/>
                          <a:ext cx="1778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4236845"/>
                </p:ext>
              </p:extLst>
            </p:nvPr>
          </p:nvGraphicFramePr>
          <p:xfrm>
            <a:off x="6248058" y="1148159"/>
            <a:ext cx="1444047" cy="692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01" name="Equation" r:id="rId11" imgW="1320800" imgH="635000" progId="Equation.DSMT4">
                    <p:embed/>
                  </p:oleObj>
                </mc:Choice>
                <mc:Fallback>
                  <p:oleObj name="Equation" r:id="rId11" imgW="1320800" imgH="63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8058" y="1148159"/>
                          <a:ext cx="1444047" cy="6929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19"/>
            <p:cNvSpPr/>
            <p:nvPr/>
          </p:nvSpPr>
          <p:spPr>
            <a:xfrm>
              <a:off x="4378038" y="665018"/>
              <a:ext cx="3430397" cy="1717964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0558459"/>
                </p:ext>
              </p:extLst>
            </p:nvPr>
          </p:nvGraphicFramePr>
          <p:xfrm>
            <a:off x="5715262" y="1830648"/>
            <a:ext cx="130984" cy="172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02" name="Equation" r:id="rId13" imgW="127000" imgH="127000" progId="Equation.DSMT4">
                    <p:embed/>
                  </p:oleObj>
                </mc:Choice>
                <mc:Fallback>
                  <p:oleObj name="Equation" r:id="rId13" imgW="127000" imgH="127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5262" y="1830648"/>
                          <a:ext cx="130984" cy="17222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2" name="Straight Connector 21"/>
            <p:cNvCxnSpPr/>
            <p:nvPr/>
          </p:nvCxnSpPr>
          <p:spPr>
            <a:xfrm flipV="1">
              <a:off x="5564014" y="1696538"/>
              <a:ext cx="372839" cy="231933"/>
            </a:xfrm>
            <a:prstGeom prst="line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46832" y="634934"/>
            <a:ext cx="379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Evaluate integral in damping term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81784"/>
              </p:ext>
            </p:extLst>
          </p:nvPr>
        </p:nvGraphicFramePr>
        <p:xfrm>
          <a:off x="724093" y="1253004"/>
          <a:ext cx="35560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3" name="Equation" r:id="rId15" imgW="2171700" imgH="952500" progId="Equation.DSMT4">
                  <p:embed/>
                </p:oleObj>
              </mc:Choice>
              <mc:Fallback>
                <p:oleObj name="Equation" r:id="rId15" imgW="2171700" imgH="952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24093" y="1253004"/>
                        <a:ext cx="3556000" cy="155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/>
          <p:cNvCxnSpPr/>
          <p:nvPr/>
        </p:nvCxnSpPr>
        <p:spPr>
          <a:xfrm flipH="1">
            <a:off x="3889563" y="1075892"/>
            <a:ext cx="1040744" cy="4762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720070"/>
              </p:ext>
            </p:extLst>
          </p:nvPr>
        </p:nvGraphicFramePr>
        <p:xfrm>
          <a:off x="4643218" y="2445058"/>
          <a:ext cx="1645349" cy="542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4" name="Equation" r:id="rId17" imgW="1308100" imgH="431800" progId="Equation.DSMT4">
                  <p:embed/>
                </p:oleObj>
              </mc:Choice>
              <mc:Fallback>
                <p:oleObj name="Equation" r:id="rId17" imgW="1308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643218" y="2445058"/>
                        <a:ext cx="1645349" cy="542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Straight Arrow Connector 29"/>
          <p:cNvCxnSpPr/>
          <p:nvPr/>
        </p:nvCxnSpPr>
        <p:spPr>
          <a:xfrm flipH="1" flipV="1">
            <a:off x="3527948" y="2680979"/>
            <a:ext cx="1017066" cy="617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346691"/>
              </p:ext>
            </p:extLst>
          </p:nvPr>
        </p:nvGraphicFramePr>
        <p:xfrm>
          <a:off x="418084" y="3722635"/>
          <a:ext cx="3780582" cy="1409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5" name="Equation" r:id="rId19" imgW="2794000" imgH="1041400" progId="Equation.DSMT4">
                  <p:embed/>
                </p:oleObj>
              </mc:Choice>
              <mc:Fallback>
                <p:oleObj name="Equation" r:id="rId19" imgW="2794000" imgH="1041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8084" y="3722635"/>
                        <a:ext cx="3780582" cy="1409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608571" y="3069022"/>
            <a:ext cx="115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Recall</a:t>
            </a:r>
          </a:p>
        </p:txBody>
      </p:sp>
      <p:cxnSp>
        <p:nvCxnSpPr>
          <p:cNvPr id="35" name="Straight Arrow Connector 34"/>
          <p:cNvCxnSpPr>
            <a:stCxn id="2" idx="0"/>
          </p:cNvCxnSpPr>
          <p:nvPr/>
        </p:nvCxnSpPr>
        <p:spPr>
          <a:xfrm flipV="1">
            <a:off x="2146571" y="5190981"/>
            <a:ext cx="248619" cy="32084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45013" y="3159688"/>
            <a:ext cx="2528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Dependence of field</a:t>
            </a:r>
          </a:p>
        </p:txBody>
      </p:sp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75787"/>
              </p:ext>
            </p:extLst>
          </p:nvPr>
        </p:nvGraphicFramePr>
        <p:xfrm>
          <a:off x="4874827" y="3722635"/>
          <a:ext cx="14224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6" name="Equation" r:id="rId21" imgW="812800" imgH="635000" progId="Equation.DSMT4">
                  <p:embed/>
                </p:oleObj>
              </mc:Choice>
              <mc:Fallback>
                <p:oleObj name="Equation" r:id="rId21" imgW="812800" imgH="63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874827" y="3722635"/>
                        <a:ext cx="1422400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082741"/>
              </p:ext>
            </p:extLst>
          </p:nvPr>
        </p:nvGraphicFramePr>
        <p:xfrm>
          <a:off x="6682142" y="3588579"/>
          <a:ext cx="171132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7" name="Equation" r:id="rId23" imgW="977900" imgH="850900" progId="Equation.DSMT4">
                  <p:embed/>
                </p:oleObj>
              </mc:Choice>
              <mc:Fallback>
                <p:oleObj name="Equation" r:id="rId23" imgW="977900" imgH="850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682142" y="3588579"/>
                        <a:ext cx="171132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6158731" y="4226807"/>
            <a:ext cx="416997" cy="24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760041"/>
              </p:ext>
            </p:extLst>
          </p:nvPr>
        </p:nvGraphicFramePr>
        <p:xfrm>
          <a:off x="4997099" y="5306083"/>
          <a:ext cx="306705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08" name="Equation" r:id="rId25" imgW="1752600" imgH="469900" progId="Equation.DSMT4">
                  <p:embed/>
                </p:oleObj>
              </mc:Choice>
              <mc:Fallback>
                <p:oleObj name="Equation" r:id="rId25" imgW="1752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997099" y="5306083"/>
                        <a:ext cx="3067050" cy="82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4513310" y="5711175"/>
            <a:ext cx="416997" cy="24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1747" y="5511827"/>
            <a:ext cx="280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Can’t ignore anything!!</a:t>
            </a:r>
          </a:p>
        </p:txBody>
      </p:sp>
    </p:spTree>
    <p:extLst>
      <p:ext uri="{BB962C8B-B14F-4D97-AF65-F5344CB8AC3E}">
        <p14:creationId xmlns:p14="http://schemas.microsoft.com/office/powerpoint/2010/main" val="23021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202" y="412010"/>
            <a:ext cx="268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Putting it all together…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871153"/>
              </p:ext>
            </p:extLst>
          </p:nvPr>
        </p:nvGraphicFramePr>
        <p:xfrm>
          <a:off x="192066" y="703664"/>
          <a:ext cx="5918200" cy="455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5" name="Equation" r:id="rId3" imgW="4089400" imgH="3149600" progId="Equation.DSMT4">
                  <p:embed/>
                </p:oleObj>
              </mc:Choice>
              <mc:Fallback>
                <p:oleObj name="Equation" r:id="rId3" imgW="4089400" imgH="314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066" y="703664"/>
                        <a:ext cx="5918200" cy="455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1976523" y="1787846"/>
            <a:ext cx="414534" cy="5026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089262"/>
              </p:ext>
            </p:extLst>
          </p:nvPr>
        </p:nvGraphicFramePr>
        <p:xfrm>
          <a:off x="2421129" y="1604229"/>
          <a:ext cx="1270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6" name="Equation" r:id="rId5" imgW="127000" imgH="152400" progId="Equation.DSMT4">
                  <p:embed/>
                </p:oleObj>
              </mc:Choice>
              <mc:Fallback>
                <p:oleObj name="Equation" r:id="rId5" imgW="1270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21129" y="1604229"/>
                        <a:ext cx="1270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4192772" y="1816777"/>
            <a:ext cx="414534" cy="5026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918581"/>
              </p:ext>
            </p:extLst>
          </p:nvPr>
        </p:nvGraphicFramePr>
        <p:xfrm>
          <a:off x="4663838" y="1615521"/>
          <a:ext cx="127000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7" name="Equation" r:id="rId7" imgW="127000" imgH="152400" progId="Equation.DSMT4">
                  <p:embed/>
                </p:oleObj>
              </mc:Choice>
              <mc:Fallback>
                <p:oleObj name="Equation" r:id="rId7" imgW="1270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3838" y="1615521"/>
                        <a:ext cx="127000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597818"/>
              </p:ext>
            </p:extLst>
          </p:nvPr>
        </p:nvGraphicFramePr>
        <p:xfrm>
          <a:off x="6797935" y="1301190"/>
          <a:ext cx="1861835" cy="1183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8" name="Equation" r:id="rId8" imgW="1498600" imgH="952500" progId="Equation.DSMT4">
                  <p:embed/>
                </p:oleObj>
              </mc:Choice>
              <mc:Fallback>
                <p:oleObj name="Equation" r:id="rId8" imgW="1498600" imgH="952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97935" y="1301190"/>
                        <a:ext cx="1861835" cy="1183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6562856" y="1796666"/>
            <a:ext cx="326335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36396" y="994122"/>
            <a:ext cx="86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39377" y="923568"/>
            <a:ext cx="2328446" cy="1684460"/>
          </a:xfrm>
          <a:prstGeom prst="rect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270791"/>
              </p:ext>
            </p:extLst>
          </p:nvPr>
        </p:nvGraphicFramePr>
        <p:xfrm>
          <a:off x="4711679" y="3344542"/>
          <a:ext cx="4194175" cy="281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69" name="Equation" r:id="rId10" imgW="3327400" imgH="2235200" progId="Equation.DSMT4">
                  <p:embed/>
                </p:oleObj>
              </mc:Choice>
              <mc:Fallback>
                <p:oleObj name="Equation" r:id="rId10" imgW="3327400" imgH="2235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11679" y="3344542"/>
                        <a:ext cx="4194175" cy="2817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632299" y="3242838"/>
            <a:ext cx="4265617" cy="2971814"/>
          </a:xfrm>
          <a:prstGeom prst="rect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638215" y="4370505"/>
            <a:ext cx="2931778" cy="121075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89353" y="4565802"/>
            <a:ext cx="1435210" cy="766189"/>
          </a:xfrm>
          <a:prstGeom prst="rect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63" y="505517"/>
            <a:ext cx="7886700" cy="600164"/>
          </a:xfrm>
        </p:spPr>
        <p:txBody>
          <a:bodyPr/>
          <a:lstStyle/>
          <a:p>
            <a:r>
              <a:rPr lang="en-US" dirty="0" smtClean="0"/>
              <a:t>Reminder: Damping + Heating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1200643"/>
            <a:ext cx="8251825" cy="2734082"/>
          </a:xfrm>
        </p:spPr>
        <p:txBody>
          <a:bodyPr/>
          <a:lstStyle/>
          <a:p>
            <a:r>
              <a:rPr lang="en-US" sz="2400" dirty="0" smtClean="0"/>
              <a:t>In general, if I have a simple damping force of the form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the solution is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If I add a constant heating term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986363"/>
              </p:ext>
            </p:extLst>
          </p:nvPr>
        </p:nvGraphicFramePr>
        <p:xfrm>
          <a:off x="3844154" y="1660934"/>
          <a:ext cx="1157020" cy="68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5" name="Equation" r:id="rId3" imgW="660400" imgH="393700" progId="Equation.DSMT4">
                  <p:embed/>
                </p:oleObj>
              </mc:Choice>
              <mc:Fallback>
                <p:oleObj name="Equation" r:id="rId3" imgW="660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4154" y="1660934"/>
                        <a:ext cx="1157020" cy="68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224445"/>
              </p:ext>
            </p:extLst>
          </p:nvPr>
        </p:nvGraphicFramePr>
        <p:xfrm>
          <a:off x="3022081" y="2563860"/>
          <a:ext cx="4998587" cy="486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6" name="Equation" r:id="rId5" imgW="2349500" imgH="228600" progId="Equation.DSMT4">
                  <p:embed/>
                </p:oleObj>
              </mc:Choice>
              <mc:Fallback>
                <p:oleObj name="Equation" r:id="rId5" imgW="2349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22081" y="2563860"/>
                        <a:ext cx="4998587" cy="486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787842"/>
              </p:ext>
            </p:extLst>
          </p:nvPr>
        </p:nvGraphicFramePr>
        <p:xfrm>
          <a:off x="5403371" y="3331185"/>
          <a:ext cx="1665703" cy="758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7" name="Equation" r:id="rId7" imgW="863600" imgH="393700" progId="Equation.DSMT4">
                  <p:embed/>
                </p:oleObj>
              </mc:Choice>
              <mc:Fallback>
                <p:oleObj name="Equation" r:id="rId7" imgW="863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03371" y="3331185"/>
                        <a:ext cx="1665703" cy="758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549297"/>
              </p:ext>
            </p:extLst>
          </p:nvPr>
        </p:nvGraphicFramePr>
        <p:xfrm>
          <a:off x="1151936" y="4353135"/>
          <a:ext cx="2886227" cy="1537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8" name="Equation" r:id="rId9" imgW="1549400" imgH="825500" progId="Equation.DSMT4">
                  <p:embed/>
                </p:oleObj>
              </mc:Choice>
              <mc:Fallback>
                <p:oleObj name="Equation" r:id="rId9" imgW="15494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1936" y="4353135"/>
                        <a:ext cx="2886227" cy="1537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0681132"/>
              </p:ext>
            </p:extLst>
          </p:nvPr>
        </p:nvGraphicFramePr>
        <p:xfrm>
          <a:off x="5067473" y="5470263"/>
          <a:ext cx="2165338" cy="780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09" name="Equation" r:id="rId11" imgW="1092200" imgH="393700" progId="Equation.DSMT4">
                  <p:embed/>
                </p:oleObj>
              </mc:Choice>
              <mc:Fallback>
                <p:oleObj name="Equation" r:id="rId11" imgW="1092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67473" y="5470263"/>
                        <a:ext cx="2165338" cy="780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614585"/>
              </p:ext>
            </p:extLst>
          </p:nvPr>
        </p:nvGraphicFramePr>
        <p:xfrm>
          <a:off x="5417451" y="4394424"/>
          <a:ext cx="2988163" cy="395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0" name="Equation" r:id="rId13" imgW="1536700" imgH="203200" progId="Equation.DSMT4">
                  <p:embed/>
                </p:oleObj>
              </mc:Choice>
              <mc:Fallback>
                <p:oleObj name="Equation" r:id="rId13" imgW="1536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17451" y="4394424"/>
                        <a:ext cx="2988163" cy="395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03537"/>
              </p:ext>
            </p:extLst>
          </p:nvPr>
        </p:nvGraphicFramePr>
        <p:xfrm>
          <a:off x="5091083" y="4849984"/>
          <a:ext cx="3222828" cy="723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1" name="Equation" r:id="rId15" imgW="1752600" imgH="393700" progId="Equation.DSMT4">
                  <p:embed/>
                </p:oleObj>
              </mc:Choice>
              <mc:Fallback>
                <p:oleObj name="Equation" r:id="rId15" imgW="1752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91083" y="4849984"/>
                        <a:ext cx="3222828" cy="723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473195" y="4890697"/>
            <a:ext cx="2820886" cy="139351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6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13641" y="386145"/>
            <a:ext cx="7886700" cy="600164"/>
          </a:xfrm>
        </p:spPr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341668"/>
              </p:ext>
            </p:extLst>
          </p:nvPr>
        </p:nvGraphicFramePr>
        <p:xfrm>
          <a:off x="816913" y="1176743"/>
          <a:ext cx="3911600" cy="151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1" name="Equation" r:id="rId3" imgW="2387600" imgH="927100" progId="Equation.DSMT4">
                  <p:embed/>
                </p:oleObj>
              </mc:Choice>
              <mc:Fallback>
                <p:oleObj name="Equation" r:id="rId3" imgW="2387600" imgH="927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6913" y="1176743"/>
                        <a:ext cx="3911600" cy="151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/>
          <p:cNvSpPr/>
          <p:nvPr/>
        </p:nvSpPr>
        <p:spPr>
          <a:xfrm rot="16200000">
            <a:off x="2202866" y="2164348"/>
            <a:ext cx="356087" cy="1287867"/>
          </a:xfrm>
          <a:prstGeom prst="leftBrac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16200000">
            <a:off x="3732133" y="2174306"/>
            <a:ext cx="356087" cy="1287867"/>
          </a:xfrm>
          <a:prstGeom prst="leftBrac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14148" y="3039750"/>
            <a:ext cx="112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damping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43416" y="3025968"/>
            <a:ext cx="1127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heating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304292"/>
              </p:ext>
            </p:extLst>
          </p:nvPr>
        </p:nvGraphicFramePr>
        <p:xfrm>
          <a:off x="991684" y="3666298"/>
          <a:ext cx="4160837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2" name="Equation" r:id="rId5" imgW="2540000" imgH="1257300" progId="Equation.DSMT4">
                  <p:embed/>
                </p:oleObj>
              </mc:Choice>
              <mc:Fallback>
                <p:oleObj name="Equation" r:id="rId5" imgW="2540000" imgH="1257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1684" y="3666298"/>
                        <a:ext cx="4160837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737752" y="4356693"/>
            <a:ext cx="492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The energy then decays in a time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193624"/>
              </p:ext>
            </p:extLst>
          </p:nvPr>
        </p:nvGraphicFramePr>
        <p:xfrm>
          <a:off x="4621326" y="4926246"/>
          <a:ext cx="2475050" cy="1347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3" name="Equation" r:id="rId7" imgW="1257300" imgH="685800" progId="Equation.DSMT4">
                  <p:embed/>
                </p:oleObj>
              </mc:Choice>
              <mc:Fallback>
                <p:oleObj name="Equation" r:id="rId7" imgW="12573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1326" y="4926246"/>
                        <a:ext cx="2475050" cy="1347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297342"/>
              </p:ext>
            </p:extLst>
          </p:nvPr>
        </p:nvGraphicFramePr>
        <p:xfrm>
          <a:off x="5588219" y="1340324"/>
          <a:ext cx="2774888" cy="1199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4" name="Equation" r:id="rId9" imgW="1968500" imgH="850900" progId="Equation.DSMT4">
                  <p:embed/>
                </p:oleObj>
              </mc:Choice>
              <mc:Fallback>
                <p:oleObj name="Equation" r:id="rId9" imgW="1968500" imgH="850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88219" y="1340324"/>
                        <a:ext cx="2774888" cy="1199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529388" y="1247420"/>
            <a:ext cx="2955750" cy="1359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02883" y="5371772"/>
            <a:ext cx="2589816" cy="9503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254688"/>
              </p:ext>
            </p:extLst>
          </p:nvPr>
        </p:nvGraphicFramePr>
        <p:xfrm>
          <a:off x="5600700" y="386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5" name="Equation" r:id="rId11" imgW="114300" imgH="165100" progId="Equation.DSMT4">
                  <p:embed/>
                </p:oleObj>
              </mc:Choice>
              <mc:Fallback>
                <p:oleObj name="Equation" r:id="rId11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0700" y="386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338275"/>
              </p:ext>
            </p:extLst>
          </p:nvPr>
        </p:nvGraphicFramePr>
        <p:xfrm>
          <a:off x="5600700" y="386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26" name="Equation" r:id="rId13" imgW="114300" imgH="165100" progId="Equation.DSMT4">
                  <p:embed/>
                </p:oleObj>
              </mc:Choice>
              <mc:Fallback>
                <p:oleObj name="Equation" r:id="rId1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00700" y="386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92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318849"/>
            <a:ext cx="8763000" cy="487313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Longitudinal Damping in a “Normal” Synchrotron</a:t>
            </a:r>
            <a:endParaRPr lang="en-US" sz="2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28650" y="971022"/>
            <a:ext cx="7886700" cy="1683538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So far we have talked about “separated function”, “isomagnetic” lattices, which has</a:t>
            </a:r>
          </a:p>
          <a:p>
            <a:pPr lvl="1"/>
            <a:r>
              <a:rPr lang="en-US" sz="1800" dirty="0" smtClean="0"/>
              <a:t>A single type of dipole: </a:t>
            </a:r>
          </a:p>
          <a:p>
            <a:pPr lvl="1"/>
            <a:r>
              <a:rPr lang="en-US" sz="1800" dirty="0" smtClean="0"/>
              <a:t>Quadrupoles: </a:t>
            </a:r>
          </a:p>
          <a:p>
            <a:r>
              <a:rPr lang="en-US" sz="2000" dirty="0" smtClean="0"/>
              <a:t>In this case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309308"/>
              </p:ext>
            </p:extLst>
          </p:nvPr>
        </p:nvGraphicFramePr>
        <p:xfrm>
          <a:off x="6642966" y="5306627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7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42966" y="5306627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4068"/>
              </p:ext>
            </p:extLst>
          </p:nvPr>
        </p:nvGraphicFramePr>
        <p:xfrm>
          <a:off x="2547936" y="2311480"/>
          <a:ext cx="5605463" cy="2314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8" name="Equation" r:id="rId5" imgW="3136900" imgH="1295400" progId="Equation.DSMT4">
                  <p:embed/>
                </p:oleObj>
              </mc:Choice>
              <mc:Fallback>
                <p:oleObj name="Equation" r:id="rId5" imgW="3136900" imgH="1295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47936" y="2311480"/>
                        <a:ext cx="5605463" cy="2314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342955"/>
              </p:ext>
            </p:extLst>
          </p:nvPr>
        </p:nvGraphicFramePr>
        <p:xfrm>
          <a:off x="2531075" y="4785819"/>
          <a:ext cx="1468369" cy="97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9" name="Equation" r:id="rId7" imgW="647700" imgH="431800" progId="Equation.DSMT4">
                  <p:embed/>
                </p:oleObj>
              </mc:Choice>
              <mc:Fallback>
                <p:oleObj name="Equation" r:id="rId7" imgW="647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1075" y="4785819"/>
                        <a:ext cx="1468369" cy="97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325838" y="4755696"/>
            <a:ext cx="1792301" cy="1139538"/>
          </a:xfrm>
          <a:prstGeom prst="rect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72961" y="4826918"/>
            <a:ext cx="3679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probably the answer you would have guessed without doing any calculations.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491422"/>
              </p:ext>
            </p:extLst>
          </p:nvPr>
        </p:nvGraphicFramePr>
        <p:xfrm>
          <a:off x="3813326" y="1563159"/>
          <a:ext cx="1269272" cy="327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0" name="Equation" r:id="rId9" imgW="787400" imgH="203200" progId="Equation.DSMT4">
                  <p:embed/>
                </p:oleObj>
              </mc:Choice>
              <mc:Fallback>
                <p:oleObj name="Equation" r:id="rId9" imgW="787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3326" y="1563159"/>
                        <a:ext cx="1269272" cy="327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024139"/>
              </p:ext>
            </p:extLst>
          </p:nvPr>
        </p:nvGraphicFramePr>
        <p:xfrm>
          <a:off x="2852902" y="1890713"/>
          <a:ext cx="12080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1" name="Equation" r:id="rId11" imgW="749300" imgH="190500" progId="Equation.DSMT4">
                  <p:embed/>
                </p:oleObj>
              </mc:Choice>
              <mc:Fallback>
                <p:oleObj name="Equation" r:id="rId11" imgW="7493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52902" y="1890713"/>
                        <a:ext cx="1208087" cy="306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0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6757" y="400227"/>
            <a:ext cx="8229600" cy="628207"/>
          </a:xfrm>
        </p:spPr>
        <p:txBody>
          <a:bodyPr/>
          <a:lstStyle/>
          <a:p>
            <a:r>
              <a:rPr lang="en-US" dirty="0" smtClean="0"/>
              <a:t>Equilibrium Energy Spread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8650" y="971022"/>
            <a:ext cx="7886700" cy="763286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We can relate the spread in energy to the peak of the square with 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866601"/>
              </p:ext>
            </p:extLst>
          </p:nvPr>
        </p:nvGraphicFramePr>
        <p:xfrm>
          <a:off x="1174750" y="1582738"/>
          <a:ext cx="7083425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0" name="Equation" r:id="rId4" imgW="3898900" imgH="850900" progId="Equation.DSMT4">
                  <p:embed/>
                </p:oleObj>
              </mc:Choice>
              <mc:Fallback>
                <p:oleObj name="Equation" r:id="rId4" imgW="3898900" imgH="850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4750" y="1582738"/>
                        <a:ext cx="7083425" cy="154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07769"/>
              </p:ext>
            </p:extLst>
          </p:nvPr>
        </p:nvGraphicFramePr>
        <p:xfrm>
          <a:off x="1102840" y="3582448"/>
          <a:ext cx="6918364" cy="1654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1" name="Equation" r:id="rId6" imgW="3822700" imgH="914400" progId="Equation.DSMT4">
                  <p:embed/>
                </p:oleObj>
              </mc:Choice>
              <mc:Fallback>
                <p:oleObj name="Equation" r:id="rId6" imgW="38227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02840" y="3582448"/>
                        <a:ext cx="6918364" cy="1654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910326" y="3495023"/>
            <a:ext cx="7338801" cy="188798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411" y="292952"/>
            <a:ext cx="8251825" cy="579670"/>
          </a:xfrm>
        </p:spPr>
        <p:txBody>
          <a:bodyPr/>
          <a:lstStyle/>
          <a:p>
            <a:r>
              <a:rPr lang="en-US" dirty="0" smtClean="0"/>
              <a:t>This leads to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63822" y="1345135"/>
            <a:ext cx="572154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057183"/>
              </p:ext>
            </p:extLst>
          </p:nvPr>
        </p:nvGraphicFramePr>
        <p:xfrm>
          <a:off x="2425960" y="880081"/>
          <a:ext cx="4008437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1" name="Equation" r:id="rId3" imgW="2108200" imgH="914400" progId="Equation.DSMT4">
                  <p:embed/>
                </p:oleObj>
              </mc:Choice>
              <mc:Fallback>
                <p:oleObj name="Equation" r:id="rId3" imgW="21082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5960" y="880081"/>
                        <a:ext cx="4008437" cy="173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179535"/>
              </p:ext>
            </p:extLst>
          </p:nvPr>
        </p:nvGraphicFramePr>
        <p:xfrm>
          <a:off x="2630345" y="2675299"/>
          <a:ext cx="4127500" cy="366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2" name="Equation" r:id="rId5" imgW="2171700" imgH="1930400" progId="Equation.DSMT4">
                  <p:embed/>
                </p:oleObj>
              </mc:Choice>
              <mc:Fallback>
                <p:oleObj name="Equation" r:id="rId5" imgW="2171700" imgH="1930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0345" y="2675299"/>
                        <a:ext cx="4127500" cy="366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731972" y="5419758"/>
            <a:ext cx="1966753" cy="9552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288961"/>
              </p:ext>
            </p:extLst>
          </p:nvPr>
        </p:nvGraphicFramePr>
        <p:xfrm>
          <a:off x="4954612" y="5633769"/>
          <a:ext cx="3637818" cy="538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3" name="Equation" r:id="rId7" imgW="2743200" imgH="406400" progId="Equation.DSMT4">
                  <p:embed/>
                </p:oleObj>
              </mc:Choice>
              <mc:Fallback>
                <p:oleObj name="Equation" r:id="rId7" imgW="27432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54612" y="5633769"/>
                        <a:ext cx="3637818" cy="538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2074709" y="3160762"/>
            <a:ext cx="572154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4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469" y="368077"/>
            <a:ext cx="7886700" cy="600164"/>
          </a:xfrm>
        </p:spPr>
        <p:txBody>
          <a:bodyPr/>
          <a:lstStyle/>
          <a:p>
            <a:r>
              <a:rPr lang="en-US" dirty="0" smtClean="0"/>
              <a:t>Damping in the Vertical Plane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768" y="1098822"/>
            <a:ext cx="3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Synchrotron radiation</a:t>
            </a:r>
          </a:p>
        </p:txBody>
      </p:sp>
      <p:sp>
        <p:nvSpPr>
          <p:cNvPr id="8" name="Arc 7"/>
          <p:cNvSpPr>
            <a:spLocks noChangeAspect="1"/>
          </p:cNvSpPr>
          <p:nvPr/>
        </p:nvSpPr>
        <p:spPr>
          <a:xfrm rot="18499549">
            <a:off x="947875" y="2377939"/>
            <a:ext cx="2743200" cy="2743200"/>
          </a:xfrm>
          <a:prstGeom prst="arc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162628" y="2387141"/>
            <a:ext cx="156444" cy="136193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85330"/>
              </p:ext>
            </p:extLst>
          </p:nvPr>
        </p:nvGraphicFramePr>
        <p:xfrm>
          <a:off x="2319409" y="2886570"/>
          <a:ext cx="284946" cy="336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9" name="Equation" r:id="rId3" imgW="139700" imgH="165100" progId="Equation.DSMT4">
                  <p:embed/>
                </p:oleObj>
              </mc:Choice>
              <mc:Fallback>
                <p:oleObj name="Equation" r:id="rId3" imgW="1397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9409" y="2886570"/>
                        <a:ext cx="284946" cy="336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Arrow Connector 13"/>
          <p:cNvCxnSpPr/>
          <p:nvPr/>
        </p:nvCxnSpPr>
        <p:spPr>
          <a:xfrm flipV="1">
            <a:off x="2162627" y="1853409"/>
            <a:ext cx="1444818" cy="515328"/>
          </a:xfrm>
          <a:prstGeom prst="straightConnector1">
            <a:avLst/>
          </a:prstGeom>
          <a:ln w="12700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167784" y="1945432"/>
            <a:ext cx="1458067" cy="419266"/>
          </a:xfrm>
          <a:prstGeom prst="straightConnector1">
            <a:avLst/>
          </a:prstGeom>
          <a:ln w="12700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63739" y="1761386"/>
            <a:ext cx="1379288" cy="599273"/>
          </a:xfrm>
          <a:prstGeom prst="straightConnector1">
            <a:avLst/>
          </a:prstGeom>
          <a:ln w="12700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382536" y="2051821"/>
            <a:ext cx="77667" cy="19728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84123" y="1660161"/>
            <a:ext cx="93140" cy="19437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42882"/>
              </p:ext>
            </p:extLst>
          </p:nvPr>
        </p:nvGraphicFramePr>
        <p:xfrm>
          <a:off x="3552753" y="2038098"/>
          <a:ext cx="524028" cy="54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0" name="Equation" r:id="rId5" imgW="406400" imgH="419100" progId="Equation.DSMT4">
                  <p:embed/>
                </p:oleObj>
              </mc:Choice>
              <mc:Fallback>
                <p:oleObj name="Equation" r:id="rId5" imgW="406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2753" y="2038098"/>
                        <a:ext cx="524028" cy="54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81341" y="1122389"/>
            <a:ext cx="3510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Energy lost along trajectory, so radiated power will reduce momentum along flight path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583556"/>
              </p:ext>
            </p:extLst>
          </p:nvPr>
        </p:nvGraphicFramePr>
        <p:xfrm>
          <a:off x="5162536" y="2247313"/>
          <a:ext cx="1102307" cy="620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1" name="Equation" r:id="rId7" imgW="698500" imgH="393700" progId="Equation.DSMT4">
                  <p:embed/>
                </p:oleObj>
              </mc:Choice>
              <mc:Fallback>
                <p:oleObj name="Equation" r:id="rId7" imgW="698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2536" y="2247313"/>
                        <a:ext cx="1102307" cy="620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628650" y="3782697"/>
            <a:ext cx="8217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If we assume that the RF system restores the energy lost each turn, then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13028" y="4373628"/>
            <a:ext cx="6693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Energy lost along the path</a:t>
            </a:r>
          </a:p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Energy restored along nominal path     </a:t>
            </a:r>
            <a:r>
              <a:rPr lang="en-US" sz="1800" dirty="0" smtClean="0">
                <a:solidFill>
                  <a:srgbClr val="292934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292934"/>
                </a:solidFill>
                <a:latin typeface="+mn-lt"/>
                <a:sym typeface="Wingdings"/>
              </a:rPr>
              <a:t>”adiabatic damping”</a:t>
            </a:r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 </a:t>
            </a:r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961577"/>
              </p:ext>
            </p:extLst>
          </p:nvPr>
        </p:nvGraphicFramePr>
        <p:xfrm>
          <a:off x="3913180" y="4434739"/>
          <a:ext cx="1363915" cy="283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2" name="Equation" r:id="rId9" imgW="977900" imgH="203200" progId="Equation.DSMT4">
                  <p:embed/>
                </p:oleObj>
              </mc:Choice>
              <mc:Fallback>
                <p:oleObj name="Equation" r:id="rId9" imgW="977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13180" y="4434739"/>
                        <a:ext cx="1363915" cy="283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049374"/>
              </p:ext>
            </p:extLst>
          </p:nvPr>
        </p:nvGraphicFramePr>
        <p:xfrm>
          <a:off x="4941510" y="4667851"/>
          <a:ext cx="201901" cy="2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3" name="Equation" r:id="rId11" imgW="114300" imgH="165100" progId="Equation.DSMT4">
                  <p:embed/>
                </p:oleObj>
              </mc:Choice>
              <mc:Fallback>
                <p:oleObj name="Equation" r:id="rId11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41510" y="4667851"/>
                        <a:ext cx="201901" cy="29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6669" y="5245708"/>
            <a:ext cx="51816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Damping in the Vertical Plan (cont’d)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math follows much like the case of adiabatic damping, and we find that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Unlike the longitudinal plane, there is no heating term, so in the absence of coupling, the </a:t>
            </a:r>
            <a:r>
              <a:rPr lang="en-US" dirty="0" err="1" smtClean="0"/>
              <a:t>emittance</a:t>
            </a:r>
            <a:r>
              <a:rPr lang="en-US" dirty="0" smtClean="0"/>
              <a:t> would damp to zero in the vertical plane.</a:t>
            </a:r>
          </a:p>
          <a:p>
            <a:pPr lvl="1"/>
            <a:r>
              <a:rPr lang="en-US" dirty="0" smtClean="0"/>
              <a:t>This turns out to a problem for stability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720229"/>
              </p:ext>
            </p:extLst>
          </p:nvPr>
        </p:nvGraphicFramePr>
        <p:xfrm>
          <a:off x="2724316" y="2276868"/>
          <a:ext cx="24130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Equation" r:id="rId3" imgW="1181100" imgH="444500" progId="Equation.DSMT4">
                  <p:embed/>
                </p:oleObj>
              </mc:Choice>
              <mc:Fallback>
                <p:oleObj name="Equation" r:id="rId3" imgW="1181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4316" y="2276868"/>
                        <a:ext cx="2413000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390178" y="2210390"/>
            <a:ext cx="2815207" cy="95846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448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231" b="39382"/>
          <a:stretch/>
        </p:blipFill>
        <p:spPr>
          <a:xfrm>
            <a:off x="1222498" y="1508303"/>
            <a:ext cx="2943225" cy="2278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32" y="368962"/>
            <a:ext cx="7886700" cy="600164"/>
          </a:xfrm>
        </p:spPr>
        <p:txBody>
          <a:bodyPr/>
          <a:lstStyle/>
          <a:p>
            <a:r>
              <a:rPr lang="en-US" dirty="0" smtClean="0"/>
              <a:t>Synchrotron Radiation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1557" y="946944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For a relativistic particle, the total radiated power (S&amp;E 8.1) is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723030"/>
              </p:ext>
            </p:extLst>
          </p:nvPr>
        </p:nvGraphicFramePr>
        <p:xfrm>
          <a:off x="4609857" y="2235994"/>
          <a:ext cx="3844925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5" name="Equation" r:id="rId4" imgW="2197100" imgH="965200" progId="Equation.DSMT4">
                  <p:embed/>
                </p:oleObj>
              </mc:Choice>
              <mc:Fallback>
                <p:oleObj name="Equation" r:id="rId4" imgW="2197100" imgH="965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09857" y="2235994"/>
                        <a:ext cx="3844925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580620"/>
              </p:ext>
            </p:extLst>
          </p:nvPr>
        </p:nvGraphicFramePr>
        <p:xfrm>
          <a:off x="6121157" y="1232206"/>
          <a:ext cx="28448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6" name="Equation" r:id="rId6" imgW="1625600" imgH="444500" progId="Equation.DSMT4">
                  <p:embed/>
                </p:oleObj>
              </mc:Choice>
              <mc:Fallback>
                <p:oleObj name="Equation" r:id="rId6" imgW="1625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21157" y="1232206"/>
                        <a:ext cx="2844800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6085987" y="1804683"/>
            <a:ext cx="613508" cy="54512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6640" y="410100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 a magnetic field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36372"/>
              </p:ext>
            </p:extLst>
          </p:nvPr>
        </p:nvGraphicFramePr>
        <p:xfrm>
          <a:off x="836215" y="4750202"/>
          <a:ext cx="10223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7" name="Equation" r:id="rId8" imgW="584200" imgH="393700" progId="Equation.DSMT4">
                  <p:embed/>
                </p:oleObj>
              </mc:Choice>
              <mc:Fallback>
                <p:oleObj name="Equation" r:id="rId8" imgW="584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6215" y="4750202"/>
                        <a:ext cx="1022350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968099"/>
              </p:ext>
            </p:extLst>
          </p:nvPr>
        </p:nvGraphicFramePr>
        <p:xfrm>
          <a:off x="2034875" y="4699494"/>
          <a:ext cx="2955925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68" name="Equation" r:id="rId10" imgW="1689100" imgH="1016000" progId="Equation.DSMT4">
                  <p:embed/>
                </p:oleObj>
              </mc:Choice>
              <mc:Fallback>
                <p:oleObj name="Equation" r:id="rId10" imgW="1689100" imgH="1016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34875" y="4699494"/>
                        <a:ext cx="2955925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804265" y="3074682"/>
            <a:ext cx="1500490" cy="838200"/>
          </a:xfrm>
          <a:prstGeom prst="rect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861963" y="4786806"/>
            <a:ext cx="1981200" cy="1828800"/>
          </a:xfrm>
          <a:prstGeom prst="rect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585803" y="4576343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Electron radiates 10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13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times more than a proton of the same energy!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7617803" y="4002760"/>
            <a:ext cx="228600" cy="53730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8750" y="349253"/>
            <a:ext cx="7886700" cy="600164"/>
          </a:xfrm>
        </p:spPr>
        <p:txBody>
          <a:bodyPr/>
          <a:lstStyle/>
          <a:p>
            <a:r>
              <a:rPr lang="en-US" dirty="0" smtClean="0"/>
              <a:t>Horizontal Plane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3129" y="908808"/>
            <a:ext cx="769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The horizontal plane has the same damping term as the vertical plane, but it has more contributions because the position depends on energy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32648"/>
              </p:ext>
            </p:extLst>
          </p:nvPr>
        </p:nvGraphicFramePr>
        <p:xfrm>
          <a:off x="1005315" y="1979947"/>
          <a:ext cx="1353938" cy="124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8" name="Equation" r:id="rId3" imgW="952500" imgH="876300" progId="Equation.DSMT4">
                  <p:embed/>
                </p:oleObj>
              </mc:Choice>
              <mc:Fallback>
                <p:oleObj name="Equation" r:id="rId3" imgW="9525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5315" y="1979947"/>
                        <a:ext cx="1353938" cy="1245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1544" y="1624467"/>
            <a:ext cx="78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betatron motion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446070"/>
              </p:ext>
            </p:extLst>
          </p:nvPr>
        </p:nvGraphicFramePr>
        <p:xfrm>
          <a:off x="2497293" y="1672984"/>
          <a:ext cx="347282" cy="237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9" name="Equation" r:id="rId5" imgW="241300" imgH="165100" progId="Equation.DSMT4">
                  <p:embed/>
                </p:oleObj>
              </mc:Choice>
              <mc:Fallback>
                <p:oleObj name="Equation" r:id="rId5" imgW="241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97293" y="1672984"/>
                        <a:ext cx="347282" cy="237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300946" y="2020166"/>
            <a:ext cx="147243" cy="14723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230416" y="1946547"/>
            <a:ext cx="248472" cy="14723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1739120"/>
              </p:ext>
            </p:extLst>
          </p:nvPr>
        </p:nvGraphicFramePr>
        <p:xfrm>
          <a:off x="3571692" y="2129919"/>
          <a:ext cx="5343525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0" name="Equation" r:id="rId7" imgW="3759200" imgH="723900" progId="Equation.DSMT4">
                  <p:embed/>
                </p:oleObj>
              </mc:Choice>
              <mc:Fallback>
                <p:oleObj name="Equation" r:id="rId7" imgW="3759200" imgH="723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71692" y="2129919"/>
                        <a:ext cx="5343525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61711" y="2471077"/>
            <a:ext cx="90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129" y="3306012"/>
            <a:ext cx="769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If we radiate a photon of energy </a:t>
            </a:r>
            <a:r>
              <a:rPr lang="en-US" sz="1800" i="1" dirty="0" smtClean="0">
                <a:solidFill>
                  <a:srgbClr val="292934"/>
                </a:solidFill>
                <a:latin typeface="+mn-lt"/>
              </a:rPr>
              <a:t>u</a:t>
            </a:r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, it will change the energy, but not the position or the angle.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456543"/>
              </p:ext>
            </p:extLst>
          </p:nvPr>
        </p:nvGraphicFramePr>
        <p:xfrm>
          <a:off x="4121421" y="3668390"/>
          <a:ext cx="3514725" cy="283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01" name="Equation" r:id="rId9" imgW="2768600" imgH="2235200" progId="Equation.DSMT4">
                  <p:embed/>
                </p:oleObj>
              </mc:Choice>
              <mc:Fallback>
                <p:oleObj name="Equation" r:id="rId9" imgW="2768600" imgH="2235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21421" y="3668390"/>
                        <a:ext cx="3514725" cy="283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>
            <a:off x="3515544" y="5122652"/>
            <a:ext cx="487741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39108" y="6222887"/>
            <a:ext cx="487741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5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125" y="395999"/>
            <a:ext cx="8229600" cy="628207"/>
          </a:xfrm>
        </p:spPr>
        <p:txBody>
          <a:bodyPr/>
          <a:lstStyle/>
          <a:p>
            <a:r>
              <a:rPr lang="en-US" dirty="0" smtClean="0"/>
              <a:t>Result in Horizontal Plane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971022"/>
            <a:ext cx="7886700" cy="4099584"/>
          </a:xfrm>
        </p:spPr>
        <p:txBody>
          <a:bodyPr/>
          <a:lstStyle/>
          <a:p>
            <a:r>
              <a:rPr lang="en-US" dirty="0" smtClean="0"/>
              <a:t>Skipping a lot of math, we get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937115"/>
              </p:ext>
            </p:extLst>
          </p:nvPr>
        </p:nvGraphicFramePr>
        <p:xfrm>
          <a:off x="3351042" y="2164360"/>
          <a:ext cx="2355850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8" name="Equation" r:id="rId3" imgW="1155700" imgH="863600" progId="Equation.DSMT4">
                  <p:embed/>
                </p:oleObj>
              </mc:Choice>
              <mc:Fallback>
                <p:oleObj name="Equation" r:id="rId3" imgW="1155700" imgH="863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1042" y="2164360"/>
                        <a:ext cx="2355850" cy="175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559330"/>
              </p:ext>
            </p:extLst>
          </p:nvPr>
        </p:nvGraphicFramePr>
        <p:xfrm>
          <a:off x="6150148" y="2126985"/>
          <a:ext cx="2774888" cy="1199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89" name="Equation" r:id="rId5" imgW="1968500" imgH="850900" progId="Equation.DSMT4">
                  <p:embed/>
                </p:oleObj>
              </mc:Choice>
              <mc:Fallback>
                <p:oleObj name="Equation" r:id="rId5" imgW="1968500" imgH="850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0148" y="2126985"/>
                        <a:ext cx="2774888" cy="1199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966990" y="2000366"/>
            <a:ext cx="3045658" cy="20677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09579" y="3259025"/>
            <a:ext cx="2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Same as longitudinal plane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318" y="3759803"/>
            <a:ext cx="294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Separated function isomagnetic synchrotrons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19739" y="3562452"/>
            <a:ext cx="1000235" cy="40456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06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10690" y="374345"/>
            <a:ext cx="7886700" cy="600164"/>
          </a:xfrm>
        </p:spPr>
        <p:txBody>
          <a:bodyPr/>
          <a:lstStyle/>
          <a:p>
            <a:r>
              <a:rPr lang="en-US" dirty="0" smtClean="0"/>
              <a:t>Equilibrium Emittance in X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90929" y="974509"/>
            <a:ext cx="7886700" cy="4316054"/>
          </a:xfrm>
        </p:spPr>
        <p:txBody>
          <a:bodyPr/>
          <a:lstStyle/>
          <a:p>
            <a:r>
              <a:rPr lang="en-US" sz="2000" dirty="0" smtClean="0"/>
              <a:t>The equilibrium emittance is given by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5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1800" dirty="0" smtClean="0"/>
          </a:p>
          <a:p>
            <a:endParaRPr lang="en-US" sz="1100" dirty="0"/>
          </a:p>
          <a:p>
            <a:r>
              <a:rPr lang="en-US" sz="2000" dirty="0" smtClean="0"/>
              <a:t>For a separated function, isomagnetic machine, this becomes</a:t>
            </a:r>
          </a:p>
          <a:p>
            <a:endParaRPr lang="en-US" sz="2000" dirty="0"/>
          </a:p>
          <a:p>
            <a:endParaRPr lang="en-US" sz="3600" dirty="0" smtClean="0"/>
          </a:p>
          <a:p>
            <a:r>
              <a:rPr lang="en-US" sz="2000" dirty="0" smtClean="0"/>
              <a:t>With some </a:t>
            </a:r>
            <a:r>
              <a:rPr lang="en-US" sz="2000" dirty="0" err="1" smtClean="0"/>
              <a:t>handwaving</a:t>
            </a:r>
            <a:r>
              <a:rPr lang="en-US" sz="2000" dirty="0" smtClean="0"/>
              <a:t>, this can be approximated by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713857"/>
              </p:ext>
            </p:extLst>
          </p:nvPr>
        </p:nvGraphicFramePr>
        <p:xfrm>
          <a:off x="1212103" y="1510383"/>
          <a:ext cx="4425950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3" name="Equation" r:id="rId3" imgW="3149600" imgH="1231900" progId="Equation.DSMT4">
                  <p:embed/>
                </p:oleObj>
              </mc:Choice>
              <mc:Fallback>
                <p:oleObj name="Equation" r:id="rId3" imgW="3149600" imgH="1231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2103" y="1510383"/>
                        <a:ext cx="4425950" cy="173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200738" y="1465892"/>
            <a:ext cx="4607035" cy="1813034"/>
          </a:xfrm>
          <a:prstGeom prst="rect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448493"/>
              </p:ext>
            </p:extLst>
          </p:nvPr>
        </p:nvGraphicFramePr>
        <p:xfrm>
          <a:off x="2705227" y="3979701"/>
          <a:ext cx="3099166" cy="742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4" name="Equation" r:id="rId5" imgW="1905000" imgH="457200" progId="Equation.DSMT4">
                  <p:embed/>
                </p:oleObj>
              </mc:Choice>
              <mc:Fallback>
                <p:oleObj name="Equation" r:id="rId5" imgW="1905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5227" y="3979701"/>
                        <a:ext cx="3099166" cy="7421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612167" y="3854781"/>
            <a:ext cx="3240690" cy="867103"/>
          </a:xfrm>
          <a:prstGeom prst="rect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530411"/>
              </p:ext>
            </p:extLst>
          </p:nvPr>
        </p:nvGraphicFramePr>
        <p:xfrm>
          <a:off x="5999995" y="1714178"/>
          <a:ext cx="2774950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5" name="Equation" r:id="rId7" imgW="1968500" imgH="1092200" progId="Equation.DSMT4">
                  <p:embed/>
                </p:oleObj>
              </mc:Choice>
              <mc:Fallback>
                <p:oleObj name="Equation" r:id="rId7" imgW="1968500" imgH="109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99995" y="1714178"/>
                        <a:ext cx="2774950" cy="153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01885"/>
              </p:ext>
            </p:extLst>
          </p:nvPr>
        </p:nvGraphicFramePr>
        <p:xfrm>
          <a:off x="3494148" y="5437068"/>
          <a:ext cx="2171678" cy="802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6" name="Equation" r:id="rId9" imgW="1168400" imgH="431800" progId="Equation.DSMT4">
                  <p:embed/>
                </p:oleObj>
              </mc:Choice>
              <mc:Fallback>
                <p:oleObj name="Equation" r:id="rId9" imgW="1168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94148" y="5437068"/>
                        <a:ext cx="2171678" cy="802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411710" y="5390927"/>
            <a:ext cx="2355263" cy="867103"/>
          </a:xfrm>
          <a:prstGeom prst="rect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96" y="396003"/>
            <a:ext cx="7886700" cy="600164"/>
          </a:xfrm>
        </p:spPr>
        <p:txBody>
          <a:bodyPr/>
          <a:lstStyle/>
          <a:p>
            <a:r>
              <a:rPr lang="en-US" dirty="0" smtClean="0"/>
              <a:t>Robinson’s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29" y="959012"/>
            <a:ext cx="8251825" cy="589898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Note: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32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This is called Robinson’s theorem and it’s </a:t>
            </a:r>
            <a:r>
              <a:rPr lang="en-US" sz="2000" i="1" dirty="0" smtClean="0"/>
              <a:t>always</a:t>
            </a:r>
            <a:r>
              <a:rPr lang="en-US" sz="2000" dirty="0" smtClean="0"/>
              <a:t> true. For a separated function, isomagnetic lattice, it simplifies to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3851507"/>
              </p:ext>
            </p:extLst>
          </p:nvPr>
        </p:nvGraphicFramePr>
        <p:xfrm>
          <a:off x="2781734" y="954485"/>
          <a:ext cx="3497969" cy="3251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2" name="Equation" r:id="rId3" imgW="2019300" imgH="1879600" progId="Equation.DSMT4">
                  <p:embed/>
                </p:oleObj>
              </mc:Choice>
              <mc:Fallback>
                <p:oleObj name="Equation" r:id="rId3" imgW="2019300" imgH="187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1734" y="954485"/>
                        <a:ext cx="3497969" cy="3251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660381"/>
              </p:ext>
            </p:extLst>
          </p:nvPr>
        </p:nvGraphicFramePr>
        <p:xfrm>
          <a:off x="3424860" y="4921534"/>
          <a:ext cx="2265362" cy="171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3" name="Equation" r:id="rId5" imgW="1308100" imgH="990600" progId="Equation.DSMT4">
                  <p:embed/>
                </p:oleObj>
              </mc:Choice>
              <mc:Fallback>
                <p:oleObj name="Equation" r:id="rId5" imgW="13081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4860" y="4921534"/>
                        <a:ext cx="2265362" cy="171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300126" y="4933426"/>
            <a:ext cx="2461251" cy="17081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6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525" y="444024"/>
            <a:ext cx="7886700" cy="600164"/>
          </a:xfrm>
        </p:spPr>
        <p:txBody>
          <a:bodyPr/>
          <a:lstStyle/>
          <a:p>
            <a:r>
              <a:rPr lang="en-US" dirty="0" smtClean="0"/>
              <a:t>Cheat Sheet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764" y="1176236"/>
            <a:ext cx="7886700" cy="374461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For a separated function, isomagnetic synchrotron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229127"/>
              </p:ext>
            </p:extLst>
          </p:nvPr>
        </p:nvGraphicFramePr>
        <p:xfrm>
          <a:off x="2474591" y="1766559"/>
          <a:ext cx="6235700" cy="447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3" name="Equation" r:id="rId3" imgW="4127500" imgH="2959100" progId="Equation.DSMT4">
                  <p:embed/>
                </p:oleObj>
              </mc:Choice>
              <mc:Fallback>
                <p:oleObj name="Equation" r:id="rId3" imgW="4127500" imgH="295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4591" y="1766559"/>
                        <a:ext cx="6235700" cy="447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54318" y="1947894"/>
            <a:ext cx="1899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Energy lost per turn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53640" y="2105227"/>
            <a:ext cx="382113" cy="224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7525" y="2662195"/>
            <a:ext cx="2579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Longitudinal damping 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38609" y="3577407"/>
            <a:ext cx="308382" cy="14116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6210" y="3567542"/>
            <a:ext cx="2579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Transverse damping times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932522" y="2824460"/>
            <a:ext cx="369515" cy="1261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33669" y="3859731"/>
            <a:ext cx="335799" cy="16719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86889" y="4338033"/>
            <a:ext cx="307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Robinson’s Theorem (always true)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 flipV="1">
            <a:off x="4364762" y="4482754"/>
            <a:ext cx="422127" cy="916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5141" y="5055893"/>
            <a:ext cx="2416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Equilibrium energy spread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4774" y="5718936"/>
            <a:ext cx="193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Equilibrium horizontal emittance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624140" y="5225837"/>
            <a:ext cx="295785" cy="2603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574245" y="5938764"/>
            <a:ext cx="369515" cy="1261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68764" y="1577040"/>
            <a:ext cx="8518853" cy="480987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1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1" y="358275"/>
            <a:ext cx="8229600" cy="628207"/>
          </a:xfrm>
        </p:spPr>
        <p:txBody>
          <a:bodyPr/>
          <a:lstStyle/>
          <a:p>
            <a:r>
              <a:rPr lang="en-US" dirty="0" smtClean="0"/>
              <a:t>Benefits of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469" y="966872"/>
            <a:ext cx="8251825" cy="2636228"/>
          </a:xfrm>
        </p:spPr>
        <p:txBody>
          <a:bodyPr/>
          <a:lstStyle/>
          <a:p>
            <a:r>
              <a:rPr lang="en-US" sz="2000" dirty="0" smtClean="0"/>
              <a:t>Can inject off orbit and beam will damp down to equilibrium</a:t>
            </a:r>
          </a:p>
          <a:p>
            <a:pPr lvl="1"/>
            <a:r>
              <a:rPr lang="en-US" sz="1800" dirty="0" smtClean="0"/>
              <a:t>Don’t have to worry about painting or charge exchange like protons.</a:t>
            </a:r>
          </a:p>
          <a:p>
            <a:pPr lvl="1"/>
            <a:r>
              <a:rPr lang="en-US" sz="1800" dirty="0" smtClean="0"/>
              <a:t>Can inject over many turns, or even continuously.</a:t>
            </a:r>
          </a:p>
          <a:p>
            <a:r>
              <a:rPr lang="en-US" sz="2200" dirty="0" smtClean="0"/>
              <a:t>Beams will naturally “cool” (i.e. reduce their emittance in phase space)</a:t>
            </a:r>
          </a:p>
          <a:p>
            <a:r>
              <a:rPr lang="en-US" sz="2000" dirty="0" smtClean="0"/>
              <a:t>Example:  Beams injected off orbit into CESR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Edamp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4488" y="3344625"/>
            <a:ext cx="4534827" cy="2787029"/>
          </a:xfrm>
          <a:prstGeom prst="rect">
            <a:avLst/>
          </a:prstGeom>
        </p:spPr>
      </p:pic>
      <p:pic>
        <p:nvPicPr>
          <p:cNvPr id="8" name="xdamping.gif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3003" y="3355864"/>
            <a:ext cx="2987718" cy="29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83" y="299056"/>
            <a:ext cx="7886700" cy="600164"/>
          </a:xfrm>
        </p:spPr>
        <p:txBody>
          <a:bodyPr/>
          <a:lstStyle/>
          <a:p>
            <a:r>
              <a:rPr lang="en-US" dirty="0" smtClean="0"/>
              <a:t>Considerations for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62" y="1021887"/>
            <a:ext cx="8251825" cy="583611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 the case of proton-proton and proton-antiproton colliders, we assumed</a:t>
            </a:r>
          </a:p>
          <a:p>
            <a:pPr lvl="1"/>
            <a:r>
              <a:rPr lang="en-US" sz="1600" dirty="0" smtClean="0"/>
              <a:t>The optics were the same in the two planes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 err="1" smtClean="0"/>
              <a:t>emittances</a:t>
            </a:r>
            <a:r>
              <a:rPr lang="en-US" sz="1600" dirty="0" smtClean="0"/>
              <a:t> were the same in the two planes</a:t>
            </a:r>
          </a:p>
          <a:p>
            <a:pPr lvl="1"/>
            <a:r>
              <a:rPr lang="en-US" sz="1600" dirty="0" smtClean="0"/>
              <a:t>The normalized emittance was preserved.</a:t>
            </a:r>
          </a:p>
          <a:p>
            <a:r>
              <a:rPr lang="en-US" sz="1800" dirty="0" smtClean="0"/>
              <a:t>This allowed us to write</a:t>
            </a:r>
          </a:p>
          <a:p>
            <a:endParaRPr lang="en-US" sz="1800" dirty="0"/>
          </a:p>
          <a:p>
            <a:endParaRPr lang="en-US" sz="2000" dirty="0" smtClean="0"/>
          </a:p>
          <a:p>
            <a:endParaRPr lang="en-US" sz="1800" dirty="0"/>
          </a:p>
          <a:p>
            <a:r>
              <a:rPr lang="en-US" sz="1800" dirty="0" smtClean="0"/>
              <a:t>In general, </a:t>
            </a:r>
            <a:r>
              <a:rPr lang="en-US" sz="1800" i="1" dirty="0" smtClean="0"/>
              <a:t>none</a:t>
            </a:r>
            <a:r>
              <a:rPr lang="en-US" sz="1800" dirty="0" smtClean="0"/>
              <a:t> of this will be true for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colliders. </a:t>
            </a:r>
          </a:p>
          <a:p>
            <a:pPr lvl="1"/>
            <a:r>
              <a:rPr lang="en-US" sz="1600" dirty="0" smtClean="0"/>
              <a:t>The emittance will be much smaller in the </a:t>
            </a:r>
            <a:r>
              <a:rPr lang="en-US" sz="1600" i="1" dirty="0" smtClean="0"/>
              <a:t>y</a:t>
            </a:r>
            <a:r>
              <a:rPr lang="en-US" sz="1600" dirty="0" smtClean="0"/>
              <a:t> plane</a:t>
            </a:r>
          </a:p>
          <a:p>
            <a:pPr lvl="1"/>
            <a:r>
              <a:rPr lang="en-US" sz="1600" dirty="0" smtClean="0"/>
              <a:t>Because the emittance is large in the </a:t>
            </a:r>
            <a:r>
              <a:rPr lang="en-US" sz="1600" i="1" dirty="0" smtClean="0"/>
              <a:t>x</a:t>
            </a:r>
            <a:r>
              <a:rPr lang="en-US" sz="1600" dirty="0" smtClean="0"/>
              <a:t> plane, we will not be able to “squeeze” the optics as far without hitting the aperture in the focusing triplet, so in general, </a:t>
            </a:r>
            <a:r>
              <a:rPr lang="en-US" sz="1600" dirty="0" smtClean="0">
                <a:latin typeface="Symbol" charset="2"/>
                <a:cs typeface="Symbol" charset="2"/>
              </a:rPr>
              <a:t>b</a:t>
            </a:r>
            <a:r>
              <a:rPr lang="en-US" sz="1600" dirty="0" smtClean="0"/>
              <a:t>*</a:t>
            </a:r>
            <a:r>
              <a:rPr lang="en-US" sz="1600" baseline="-25000" dirty="0" smtClean="0"/>
              <a:t>x</a:t>
            </a:r>
            <a:r>
              <a:rPr lang="en-US" sz="1600" dirty="0" smtClean="0"/>
              <a:t>&gt;</a:t>
            </a:r>
            <a:r>
              <a:rPr lang="en-US" sz="1600" dirty="0" smtClean="0">
                <a:latin typeface="Symbol" charset="2"/>
                <a:cs typeface="Symbol" charset="2"/>
              </a:rPr>
              <a:t>b</a:t>
            </a:r>
            <a:r>
              <a:rPr lang="en-US" sz="1600" dirty="0" smtClean="0"/>
              <a:t>*</a:t>
            </a:r>
            <a:r>
              <a:rPr lang="en-US" sz="1600" baseline="-25000" dirty="0" smtClean="0"/>
              <a:t>y</a:t>
            </a:r>
            <a:r>
              <a:rPr lang="en-US" sz="1600" dirty="0" smtClean="0"/>
              <a:t>.</a:t>
            </a:r>
          </a:p>
          <a:p>
            <a:r>
              <a:rPr lang="en-US" sz="1800" dirty="0" smtClean="0"/>
              <a:t>We must write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354295"/>
              </p:ext>
            </p:extLst>
          </p:nvPr>
        </p:nvGraphicFramePr>
        <p:xfrm>
          <a:off x="2250002" y="2587279"/>
          <a:ext cx="4348946" cy="967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4" name="Equation" r:id="rId3" imgW="1993900" imgH="444500" progId="Equation.DSMT4">
                  <p:embed/>
                </p:oleObj>
              </mc:Choice>
              <mc:Fallback>
                <p:oleObj name="Equation" r:id="rId3" imgW="19939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002" y="2587279"/>
                        <a:ext cx="4348946" cy="96774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720528"/>
              </p:ext>
            </p:extLst>
          </p:nvPr>
        </p:nvGraphicFramePr>
        <p:xfrm>
          <a:off x="1813662" y="5497387"/>
          <a:ext cx="4526112" cy="95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5" name="Equation" r:id="rId5" imgW="2286000" imgH="482600" progId="Equation.DSMT4">
                  <p:embed/>
                </p:oleObj>
              </mc:Choice>
              <mc:Fallback>
                <p:oleObj name="Equation" r:id="rId5" imgW="2286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662" y="5497387"/>
                        <a:ext cx="4526112" cy="95218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813662" y="5497388"/>
            <a:ext cx="4526112" cy="9521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89471" y="5174222"/>
            <a:ext cx="1876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Unnormalized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(!) emittance</a:t>
            </a:r>
          </a:p>
        </p:txBody>
      </p:sp>
      <p:cxnSp>
        <p:nvCxnSpPr>
          <p:cNvPr id="12" name="Straight Arrow Connector 11"/>
          <p:cNvCxnSpPr>
            <a:endCxn id="9" idx="3"/>
          </p:cNvCxnSpPr>
          <p:nvPr/>
        </p:nvCxnSpPr>
        <p:spPr>
          <a:xfrm flipH="1">
            <a:off x="6339774" y="5560898"/>
            <a:ext cx="603635" cy="41258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6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979" y="395999"/>
            <a:ext cx="8229600" cy="628207"/>
          </a:xfrm>
        </p:spPr>
        <p:txBody>
          <a:bodyPr/>
          <a:lstStyle/>
          <a:p>
            <a:r>
              <a:rPr lang="en-US" dirty="0" smtClean="0"/>
              <a:t>Synchrotron Light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71022"/>
            <a:ext cx="7886700" cy="450687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Shortly after the discovery of synchrotron radiation, it was realized that the intense light that was produced could be used for many things</a:t>
            </a:r>
          </a:p>
          <a:p>
            <a:pPr lvl="1"/>
            <a:r>
              <a:rPr lang="en-US" sz="2000" dirty="0" smtClean="0"/>
              <a:t>Radiography</a:t>
            </a:r>
          </a:p>
          <a:p>
            <a:pPr lvl="1"/>
            <a:r>
              <a:rPr lang="en-US" sz="2000" dirty="0" smtClean="0"/>
              <a:t>Crystallography</a:t>
            </a:r>
          </a:p>
          <a:p>
            <a:pPr lvl="1"/>
            <a:r>
              <a:rPr lang="en-US" sz="2000" dirty="0" smtClean="0"/>
              <a:t>Protein dynamics</a:t>
            </a:r>
          </a:p>
          <a:p>
            <a:pPr lvl="1"/>
            <a:r>
              <a:rPr lang="en-US" sz="2000" dirty="0" smtClean="0"/>
              <a:t>…</a:t>
            </a:r>
          </a:p>
          <a:p>
            <a:r>
              <a:rPr lang="en-US" sz="2400" dirty="0" smtClean="0"/>
              <a:t>The first “light sources” were parasitic on electron machines that were primarily used for other things.</a:t>
            </a:r>
          </a:p>
          <a:p>
            <a:r>
              <a:rPr lang="en-US" sz="2400" dirty="0" smtClean="0"/>
              <a:t>As the demand grew, dedicated light sources began to emerge</a:t>
            </a:r>
          </a:p>
          <a:p>
            <a:r>
              <a:rPr lang="en-US" sz="2400" dirty="0" smtClean="0"/>
              <a:t>The figure or merit is the “brightness”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828158"/>
              </p:ext>
            </p:extLst>
          </p:nvPr>
        </p:nvGraphicFramePr>
        <p:xfrm>
          <a:off x="5600700" y="386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5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0700" y="386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762895"/>
              </p:ext>
            </p:extLst>
          </p:nvPr>
        </p:nvGraphicFramePr>
        <p:xfrm>
          <a:off x="5600700" y="386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6" name="Equation" r:id="rId5" imgW="114300" imgH="165100" progId="Equation.DSMT4">
                  <p:embed/>
                </p:oleObj>
              </mc:Choice>
              <mc:Fallback>
                <p:oleObj name="Equation" r:id="rId5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0700" y="386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61456"/>
              </p:ext>
            </p:extLst>
          </p:nvPr>
        </p:nvGraphicFramePr>
        <p:xfrm>
          <a:off x="2049559" y="5365260"/>
          <a:ext cx="5248709" cy="528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27" name="Equation" r:id="rId6" imgW="2273300" imgH="228600" progId="Equation.DSMT4">
                  <p:embed/>
                </p:oleObj>
              </mc:Choice>
              <mc:Fallback>
                <p:oleObj name="Equation" r:id="rId6" imgW="2273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49559" y="5365260"/>
                        <a:ext cx="5248709" cy="528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61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Generation: Parasitic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85393"/>
            <a:ext cx="7886700" cy="4428392"/>
          </a:xfrm>
        </p:spPr>
        <p:txBody>
          <a:bodyPr/>
          <a:lstStyle/>
          <a:p>
            <a:r>
              <a:rPr lang="en-US" sz="2000" dirty="0" smtClean="0"/>
              <a:t>These just used the parasitic synchrotron light produced by the bend dipoles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Examples</a:t>
            </a:r>
          </a:p>
          <a:p>
            <a:pPr lvl="1"/>
            <a:r>
              <a:rPr lang="en-US" sz="1800" dirty="0" smtClean="0"/>
              <a:t>SURF (1961): 180 </a:t>
            </a:r>
            <a:r>
              <a:rPr lang="en-US" sz="1800" dirty="0" err="1" smtClean="0"/>
              <a:t>MeV</a:t>
            </a:r>
            <a:r>
              <a:rPr lang="en-US" sz="1800" dirty="0" smtClean="0"/>
              <a:t> UV synchrotron at NBS</a:t>
            </a:r>
          </a:p>
          <a:p>
            <a:pPr lvl="1"/>
            <a:r>
              <a:rPr lang="en-US" sz="1800" dirty="0" smtClean="0"/>
              <a:t>CESR (CHESS, 70’s): 6 </a:t>
            </a:r>
            <a:r>
              <a:rPr lang="en-US" sz="1800" dirty="0" err="1" smtClean="0"/>
              <a:t>GeV</a:t>
            </a:r>
            <a:r>
              <a:rPr lang="en-US" sz="1800" dirty="0" smtClean="0"/>
              <a:t> synchrotron at Cornell</a:t>
            </a:r>
          </a:p>
          <a:p>
            <a:pPr lvl="1"/>
            <a:r>
              <a:rPr lang="en-US" sz="1800" dirty="0" smtClean="0"/>
              <a:t>Numerous others</a:t>
            </a:r>
          </a:p>
          <a:p>
            <a:r>
              <a:rPr lang="en-US" sz="2000" dirty="0" smtClean="0"/>
              <a:t>Typically large emittances, which limited brightness of the beam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2231" b="39382"/>
          <a:stretch/>
        </p:blipFill>
        <p:spPr>
          <a:xfrm>
            <a:off x="3715691" y="1803834"/>
            <a:ext cx="2943225" cy="227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0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79" y="348945"/>
            <a:ext cx="7886700" cy="600164"/>
          </a:xfrm>
        </p:spPr>
        <p:txBody>
          <a:bodyPr/>
          <a:lstStyle/>
          <a:p>
            <a:r>
              <a:rPr lang="en-US" dirty="0" smtClean="0"/>
              <a:t>Second Generation: Dedicated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62" y="1177345"/>
            <a:ext cx="8355012" cy="197130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Examples:</a:t>
            </a:r>
          </a:p>
          <a:p>
            <a:pPr lvl="1"/>
            <a:r>
              <a:rPr lang="en-US" sz="2000" dirty="0" smtClean="0"/>
              <a:t>1981: 2 </a:t>
            </a:r>
            <a:r>
              <a:rPr lang="en-US" sz="2000" dirty="0" err="1" smtClean="0"/>
              <a:t>GeV</a:t>
            </a:r>
            <a:r>
              <a:rPr lang="en-US" sz="2000" dirty="0" smtClean="0"/>
              <a:t> SRS at </a:t>
            </a:r>
            <a:r>
              <a:rPr lang="en-US" sz="2000" dirty="0" err="1" smtClean="0"/>
              <a:t>Daresbury</a:t>
            </a:r>
            <a:r>
              <a:rPr lang="en-US" sz="2000" dirty="0" smtClean="0"/>
              <a:t>			(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/>
              <a:t>=106 nm-</a:t>
            </a:r>
            <a:r>
              <a:rPr lang="en-US" sz="2000" dirty="0" err="1" smtClean="0"/>
              <a:t>rad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1982: 800 </a:t>
            </a:r>
            <a:r>
              <a:rPr lang="en-US" sz="2000" dirty="0" err="1" smtClean="0"/>
              <a:t>MeV</a:t>
            </a:r>
            <a:r>
              <a:rPr lang="en-US" sz="2000" dirty="0" smtClean="0"/>
              <a:t> BESSY in Berlin			(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/>
              <a:t>=38 nm-</a:t>
            </a:r>
            <a:r>
              <a:rPr lang="en-US" sz="2000" dirty="0" err="1" smtClean="0"/>
              <a:t>rad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1990: SPEAR II becomes dedicated light source	(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/>
              <a:t>=160 nm-</a:t>
            </a:r>
            <a:r>
              <a:rPr lang="en-US" sz="2000" dirty="0" err="1" smtClean="0"/>
              <a:t>rad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Often include “wigglers” to enhance SR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454" y="3285850"/>
            <a:ext cx="369570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4144" y="3938735"/>
            <a:ext cx="46291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206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0635"/>
            <a:ext cx="7886700" cy="543739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First Observation of Synchrotron Radiation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971022"/>
            <a:ext cx="7886700" cy="4242699"/>
          </a:xfrm>
        </p:spPr>
        <p:txBody>
          <a:bodyPr/>
          <a:lstStyle/>
          <a:p>
            <a:r>
              <a:rPr lang="en-US" sz="2400" dirty="0" smtClean="0"/>
              <a:t>The first attempt to observe synchrotron radiation was in 1944 at the 100 MeV GE </a:t>
            </a:r>
            <a:r>
              <a:rPr lang="en-US" sz="2400" dirty="0" err="1" smtClean="0"/>
              <a:t>betatron</a:t>
            </a:r>
            <a:endParaRPr lang="en-US" sz="2400" dirty="0" smtClean="0"/>
          </a:p>
          <a:p>
            <a:pPr lvl="1"/>
            <a:r>
              <a:rPr lang="en-US" sz="2000" dirty="0" smtClean="0"/>
              <a:t>Because of a miscalculation, they were looking in the microwave region rather than the visible (in fact the walls were opaque), so although the say an energy decay, they did not observe the radiation.</a:t>
            </a:r>
          </a:p>
          <a:p>
            <a:r>
              <a:rPr lang="en-US" sz="2400" dirty="0" smtClean="0"/>
              <a:t>Synchrotron radiation was </a:t>
            </a:r>
            <a:br>
              <a:rPr lang="en-US" sz="2400" dirty="0" smtClean="0"/>
            </a:br>
            <a:r>
              <a:rPr lang="en-US" sz="2400" dirty="0" smtClean="0"/>
              <a:t>first successfully observed </a:t>
            </a:r>
            <a:br>
              <a:rPr lang="en-US" sz="2400" dirty="0" smtClean="0"/>
            </a:br>
            <a:r>
              <a:rPr lang="en-US" sz="2400" dirty="0" smtClean="0"/>
              <a:t>in </a:t>
            </a:r>
            <a:r>
              <a:rPr lang="en-US" sz="2400" dirty="0"/>
              <a:t>1947 by </a:t>
            </a:r>
            <a:r>
              <a:rPr lang="en-US" sz="2400" dirty="0" smtClean="0"/>
              <a:t>Elder</a:t>
            </a:r>
            <a:r>
              <a:rPr lang="en-US" sz="2400" dirty="0"/>
              <a:t>, </a:t>
            </a:r>
            <a:r>
              <a:rPr lang="en-US" sz="2400" dirty="0" err="1" smtClean="0"/>
              <a:t>Gurewitsch</a:t>
            </a:r>
            <a:r>
              <a:rPr lang="en-US" sz="2400" dirty="0"/>
              <a:t>,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and Langmuir at the GE 70 </a:t>
            </a:r>
            <a:br>
              <a:rPr lang="en-US" sz="2400" dirty="0" smtClean="0"/>
            </a:br>
            <a:r>
              <a:rPr lang="en-US" sz="2400" dirty="0" smtClean="0"/>
              <a:t>MeV electron synchrotron.</a:t>
            </a:r>
          </a:p>
          <a:p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525" y="2716701"/>
            <a:ext cx="2629175" cy="3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5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815" y="3054122"/>
            <a:ext cx="6003421" cy="261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03" y="335494"/>
            <a:ext cx="7886700" cy="600164"/>
          </a:xfrm>
        </p:spPr>
        <p:txBody>
          <a:bodyPr/>
          <a:lstStyle/>
          <a:p>
            <a:r>
              <a:rPr lang="en-US" dirty="0" smtClean="0"/>
              <a:t>Typical 2</a:t>
            </a:r>
            <a:r>
              <a:rPr lang="en-US" baseline="30000" dirty="0" smtClean="0"/>
              <a:t>nd</a:t>
            </a:r>
            <a:r>
              <a:rPr lang="en-US" dirty="0" smtClean="0"/>
              <a:t> Generation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1001298"/>
            <a:ext cx="7994095" cy="5172186"/>
          </a:xfrm>
        </p:spPr>
        <p:txBody>
          <a:bodyPr/>
          <a:lstStyle/>
          <a:p>
            <a:r>
              <a:rPr lang="en-US" sz="1800" dirty="0" smtClean="0"/>
              <a:t>Beam sizes</a:t>
            </a:r>
            <a:endParaRPr lang="en-US" sz="1400" dirty="0" smtClean="0"/>
          </a:p>
          <a:p>
            <a:pPr lvl="1"/>
            <a:r>
              <a:rPr lang="en-US" sz="1600" dirty="0" smtClean="0">
                <a:latin typeface="Symbol" pitchFamily="18" charset="2"/>
              </a:rPr>
              <a:t>s</a:t>
            </a:r>
            <a:r>
              <a:rPr lang="en-US" sz="1600" baseline="-25000" dirty="0" smtClean="0"/>
              <a:t>y</a:t>
            </a:r>
            <a:r>
              <a:rPr lang="en-US" sz="1600" dirty="0" smtClean="0"/>
              <a:t>~1 mm	</a:t>
            </a:r>
          </a:p>
          <a:p>
            <a:pPr lvl="1"/>
            <a:r>
              <a:rPr lang="en-US" sz="1600" dirty="0" smtClean="0">
                <a:latin typeface="Symbol" pitchFamily="18" charset="2"/>
              </a:rPr>
              <a:t>s</a:t>
            </a:r>
            <a:r>
              <a:rPr lang="en-US" sz="1600" baseline="-25000" dirty="0" smtClean="0"/>
              <a:t>y’</a:t>
            </a:r>
            <a:r>
              <a:rPr lang="en-US" sz="1600" dirty="0" smtClean="0"/>
              <a:t>~.1 </a:t>
            </a:r>
            <a:r>
              <a:rPr lang="en-US" sz="1600" dirty="0" err="1" smtClean="0"/>
              <a:t>mrad</a:t>
            </a:r>
            <a:r>
              <a:rPr lang="en-US" sz="1600" dirty="0" smtClean="0"/>
              <a:t>	</a:t>
            </a:r>
          </a:p>
          <a:p>
            <a:pPr lvl="1"/>
            <a:r>
              <a:rPr lang="en-US" sz="1600" dirty="0" smtClean="0">
                <a:latin typeface="Symbol" pitchFamily="18" charset="2"/>
              </a:rPr>
              <a:t>s</a:t>
            </a:r>
            <a:r>
              <a:rPr lang="en-US" sz="1600" baseline="-25000" dirty="0" smtClean="0"/>
              <a:t>x</a:t>
            </a:r>
            <a:r>
              <a:rPr lang="en-US" sz="1600" dirty="0" smtClean="0"/>
              <a:t>~.1 mm</a:t>
            </a:r>
          </a:p>
          <a:p>
            <a:pPr lvl="1"/>
            <a:r>
              <a:rPr lang="en-US" sz="1600" dirty="0" smtClean="0">
                <a:latin typeface="Symbol" pitchFamily="18" charset="2"/>
              </a:rPr>
              <a:t>s</a:t>
            </a:r>
            <a:r>
              <a:rPr lang="en-US" sz="1600" baseline="-25000" dirty="0" smtClean="0"/>
              <a:t>x‘</a:t>
            </a:r>
            <a:r>
              <a:rPr lang="en-US" sz="1600" dirty="0" smtClean="0"/>
              <a:t>~.03 </a:t>
            </a:r>
            <a:r>
              <a:rPr lang="en-US" sz="1600" dirty="0" err="1" smtClean="0"/>
              <a:t>mrad</a:t>
            </a:r>
            <a:endParaRPr lang="en-US" sz="1600" dirty="0" smtClean="0"/>
          </a:p>
          <a:p>
            <a:r>
              <a:rPr lang="en-US" sz="1800" dirty="0" smtClean="0"/>
              <a:t>Broad spectrum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600" dirty="0" smtClean="0"/>
          </a:p>
          <a:p>
            <a:endParaRPr lang="en-US" sz="1800" dirty="0" smtClean="0"/>
          </a:p>
          <a:p>
            <a:r>
              <a:rPr lang="en-US" sz="1800" dirty="0" smtClean="0"/>
              <a:t>High flux</a:t>
            </a:r>
          </a:p>
          <a:p>
            <a:pPr lvl="1"/>
            <a:r>
              <a:rPr lang="en-US" sz="1600" dirty="0" smtClean="0"/>
              <a:t>Typically 10</a:t>
            </a:r>
            <a:r>
              <a:rPr lang="en-US" sz="1600" baseline="30000" dirty="0" smtClean="0"/>
              <a:t>13</a:t>
            </a:r>
            <a:r>
              <a:rPr lang="en-US" sz="1600" dirty="0" smtClean="0"/>
              <a:t> photons/second/</a:t>
            </a:r>
            <a:r>
              <a:rPr lang="en-US" sz="1600" dirty="0" err="1" smtClean="0"/>
              <a:t>mradian</a:t>
            </a:r>
            <a:r>
              <a:rPr lang="en-US" sz="1600" dirty="0" smtClean="0"/>
              <a:t> for 3 </a:t>
            </a:r>
            <a:r>
              <a:rPr lang="en-US" sz="1600" dirty="0" err="1" smtClean="0"/>
              <a:t>GeV</a:t>
            </a:r>
            <a:r>
              <a:rPr lang="en-US" sz="1600" dirty="0" smtClean="0"/>
              <a:t>, 100 mA dipole source at </a:t>
            </a:r>
            <a:r>
              <a:rPr lang="en-US" sz="1600" dirty="0" err="1" smtClean="0"/>
              <a:t>E</a:t>
            </a:r>
            <a:r>
              <a:rPr lang="en-US" sz="1600" baseline="-25000" dirty="0" err="1" smtClean="0"/>
              <a:t>crit</a:t>
            </a:r>
            <a:endParaRPr lang="en-US" sz="1600" baseline="-25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9023" y="1144437"/>
            <a:ext cx="4224550" cy="105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188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518" y="398368"/>
            <a:ext cx="7886700" cy="600164"/>
          </a:xfrm>
        </p:spPr>
        <p:txBody>
          <a:bodyPr/>
          <a:lstStyle/>
          <a:p>
            <a:r>
              <a:rPr lang="en-US" dirty="0" err="1" smtClean="0"/>
              <a:t>Undulators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0092" y="3160629"/>
            <a:ext cx="8355012" cy="3435813"/>
          </a:xfrm>
        </p:spPr>
        <p:txBody>
          <a:bodyPr/>
          <a:lstStyle/>
          <a:p>
            <a:r>
              <a:rPr lang="en-US" sz="1800" dirty="0" smtClean="0"/>
              <a:t>In rest frame of electron</a:t>
            </a:r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Electron oscillates coherently with (contracted) structure, and releases photons with the same wavelength.</a:t>
            </a:r>
          </a:p>
          <a:p>
            <a:r>
              <a:rPr lang="en-US" sz="1800" dirty="0" smtClean="0"/>
              <a:t>In the lab frame, this is Doppler shifted, so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900" dirty="0" smtClean="0"/>
          </a:p>
          <a:p>
            <a:endParaRPr lang="en-US" sz="1100" dirty="0" smtClean="0"/>
          </a:p>
          <a:p>
            <a:r>
              <a:rPr lang="en-US" sz="1800" dirty="0" smtClean="0"/>
              <a:t>So, </a:t>
            </a:r>
            <a:r>
              <a:rPr lang="en-US" sz="1800" dirty="0" smtClean="0">
                <a:latin typeface="Symbol" pitchFamily="18" charset="2"/>
              </a:rPr>
              <a:t>l</a:t>
            </a:r>
            <a:r>
              <a:rPr lang="en-US" sz="1800" dirty="0" smtClean="0"/>
              <a:t> on the order of 1cm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X-rays.</a:t>
            </a:r>
          </a:p>
          <a:p>
            <a:pPr>
              <a:buNone/>
            </a:pP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19490" name="Picture 2" descr="File:Undula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5432" y="1182131"/>
            <a:ext cx="2957185" cy="1863027"/>
          </a:xfrm>
          <a:prstGeom prst="rect">
            <a:avLst/>
          </a:prstGeom>
          <a:noFill/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52287"/>
              </p:ext>
            </p:extLst>
          </p:nvPr>
        </p:nvGraphicFramePr>
        <p:xfrm>
          <a:off x="3599364" y="3045158"/>
          <a:ext cx="10795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2" name="Equation" r:id="rId4" imgW="520560" imgH="419040" progId="Equation.3">
                  <p:embed/>
                </p:oleObj>
              </mc:Choice>
              <mc:Fallback>
                <p:oleObj name="Equation" r:id="rId4" imgW="5205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9364" y="3045158"/>
                        <a:ext cx="1079500" cy="868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94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86899"/>
              </p:ext>
            </p:extLst>
          </p:nvPr>
        </p:nvGraphicFramePr>
        <p:xfrm>
          <a:off x="3253657" y="4821565"/>
          <a:ext cx="18430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33" name="Equation" r:id="rId6" imgW="888840" imgH="444240" progId="Equation.DSMT4">
                  <p:embed/>
                </p:oleObj>
              </mc:Choice>
              <mc:Fallback>
                <p:oleObj name="Equation" r:id="rId6" imgW="888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3657" y="4821565"/>
                        <a:ext cx="1843087" cy="920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13047" y="1182131"/>
            <a:ext cx="289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Periodic Magnets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52187" y="1474652"/>
            <a:ext cx="460860" cy="345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07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9629" y="407193"/>
            <a:ext cx="7886700" cy="600164"/>
          </a:xfrm>
        </p:spPr>
        <p:txBody>
          <a:bodyPr/>
          <a:lstStyle/>
          <a:p>
            <a:r>
              <a:rPr lang="en-US" dirty="0" smtClean="0"/>
              <a:t>Bends, </a:t>
            </a:r>
            <a:r>
              <a:rPr lang="en-US" dirty="0" err="1" smtClean="0"/>
              <a:t>Undulators</a:t>
            </a:r>
            <a:r>
              <a:rPr lang="en-US" dirty="0" smtClean="0"/>
              <a:t>, and Wigglers*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944483"/>
            <a:ext cx="7911430" cy="507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219505" y="6062980"/>
            <a:ext cx="153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/>
              <a:t>*G. </a:t>
            </a:r>
            <a:r>
              <a:rPr lang="en-US" sz="2400" dirty="0" err="1" smtClean="0"/>
              <a:t>Krafft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300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307" y="310845"/>
            <a:ext cx="7886700" cy="600164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Generation (</a:t>
            </a:r>
            <a:r>
              <a:rPr lang="en-US" dirty="0" err="1" smtClean="0"/>
              <a:t>Undulator</a:t>
            </a:r>
            <a:r>
              <a:rPr lang="en-US" dirty="0" smtClean="0"/>
              <a:t>) Sources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1089321"/>
            <a:ext cx="8355012" cy="5472780"/>
          </a:xfrm>
        </p:spPr>
        <p:txBody>
          <a:bodyPr/>
          <a:lstStyle/>
          <a:p>
            <a:r>
              <a:rPr lang="en-US" sz="2400" dirty="0" smtClean="0"/>
              <a:t>High Brightness</a:t>
            </a:r>
          </a:p>
          <a:p>
            <a:pPr lvl="1"/>
            <a:r>
              <a:rPr lang="en-US" sz="1600" dirty="0" smtClean="0"/>
              <a:t>10</a:t>
            </a:r>
            <a:r>
              <a:rPr lang="en-US" sz="1600" baseline="30000" dirty="0" smtClean="0"/>
              <a:t>19</a:t>
            </a:r>
            <a:r>
              <a:rPr lang="en-US" sz="1600" dirty="0" smtClean="0"/>
              <a:t> compared to 10</a:t>
            </a:r>
            <a:r>
              <a:rPr lang="en-US" sz="1600" baseline="30000" dirty="0" smtClean="0"/>
              <a:t>16 </a:t>
            </a:r>
            <a:r>
              <a:rPr lang="en-US" sz="1600" dirty="0" smtClean="0"/>
              <a:t>for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generation sources</a:t>
            </a:r>
          </a:p>
          <a:p>
            <a:pPr lvl="1"/>
            <a:r>
              <a:rPr lang="en-US" sz="1600" dirty="0" smtClean="0"/>
              <a:t>Emittance ~1-20 nm-rad</a:t>
            </a:r>
          </a:p>
          <a:p>
            <a:r>
              <a:rPr lang="en-US" sz="2400" dirty="0" smtClean="0"/>
              <a:t>A few Examples: </a:t>
            </a:r>
          </a:p>
          <a:p>
            <a:pPr lvl="1"/>
            <a:r>
              <a:rPr lang="en-US" sz="2000" dirty="0" smtClean="0"/>
              <a:t>CLS </a:t>
            </a:r>
          </a:p>
          <a:p>
            <a:pPr lvl="1"/>
            <a:r>
              <a:rPr lang="en-US" sz="2000" dirty="0" smtClean="0"/>
              <a:t>SPEAR</a:t>
            </a:r>
            <a:r>
              <a:rPr lang="en-US" sz="2000" dirty="0"/>
              <a:t>-</a:t>
            </a:r>
            <a:r>
              <a:rPr lang="en-US" sz="2000" dirty="0" smtClean="0"/>
              <a:t>III</a:t>
            </a:r>
            <a:endParaRPr lang="en-US" sz="2000" dirty="0"/>
          </a:p>
          <a:p>
            <a:pPr lvl="1"/>
            <a:r>
              <a:rPr lang="en-US" sz="2000" dirty="0" smtClean="0"/>
              <a:t>Soleil</a:t>
            </a:r>
          </a:p>
          <a:p>
            <a:pPr lvl="1"/>
            <a:r>
              <a:rPr lang="en-US" sz="2000" dirty="0" smtClean="0"/>
              <a:t>Diamond</a:t>
            </a:r>
          </a:p>
          <a:p>
            <a:pPr lvl="1"/>
            <a:r>
              <a:rPr lang="en-US" sz="2000" dirty="0" smtClean="0"/>
              <a:t>APS</a:t>
            </a:r>
          </a:p>
          <a:p>
            <a:pPr lvl="1"/>
            <a:r>
              <a:rPr lang="en-US" sz="2000" dirty="0" smtClean="0"/>
              <a:t>PF </a:t>
            </a:r>
          </a:p>
          <a:p>
            <a:pPr lvl="1"/>
            <a:r>
              <a:rPr lang="en-US" sz="2000" dirty="0" smtClean="0"/>
              <a:t>NSLS </a:t>
            </a:r>
          </a:p>
          <a:p>
            <a:pPr lvl="1"/>
            <a:r>
              <a:rPr lang="en-US" sz="2000" dirty="0" smtClean="0"/>
              <a:t>BESSY </a:t>
            </a:r>
          </a:p>
          <a:p>
            <a:pPr lvl="1"/>
            <a:r>
              <a:rPr lang="en-US" sz="2000" dirty="0" smtClean="0"/>
              <a:t>Doris </a:t>
            </a:r>
          </a:p>
          <a:p>
            <a:pPr lvl="1"/>
            <a:r>
              <a:rPr lang="en-US" sz="2000" dirty="0" smtClean="0"/>
              <a:t>…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608" y="2401965"/>
            <a:ext cx="4774412" cy="32068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9555" y="5676827"/>
            <a:ext cx="50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European Synchrotron Radiation Facility (ESRF)</a:t>
            </a:r>
          </a:p>
        </p:txBody>
      </p:sp>
    </p:spTree>
    <p:extLst>
      <p:ext uri="{BB962C8B-B14F-4D97-AF65-F5344CB8AC3E}">
        <p14:creationId xmlns:p14="http://schemas.microsoft.com/office/powerpoint/2010/main" val="22223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36" y="454731"/>
            <a:ext cx="7886700" cy="600164"/>
          </a:xfrm>
        </p:spPr>
        <p:txBody>
          <a:bodyPr/>
          <a:lstStyle/>
          <a:p>
            <a:r>
              <a:rPr lang="en-US" dirty="0" smtClean="0"/>
              <a:t>Fourth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1142919"/>
            <a:ext cx="8251825" cy="142808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Fourth Generation light sources generally utilize free electron lasers (FELs) to increase brightness by at least an order of magnitude over Third Generation light sources by using coherent production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10" y="2877389"/>
            <a:ext cx="6286937" cy="30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1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336" y="373469"/>
            <a:ext cx="7886700" cy="600164"/>
          </a:xfrm>
        </p:spPr>
        <p:txBody>
          <a:bodyPr/>
          <a:lstStyle/>
          <a:p>
            <a:r>
              <a:rPr lang="en-US" dirty="0" smtClean="0"/>
              <a:t>Next Big Thing in the US.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762" y="929147"/>
            <a:ext cx="8251825" cy="5609767"/>
          </a:xfrm>
        </p:spPr>
        <p:txBody>
          <a:bodyPr>
            <a:normAutofit/>
          </a:bodyPr>
          <a:lstStyle/>
          <a:p>
            <a:r>
              <a:rPr lang="en-US" dirty="0" smtClean="0"/>
              <a:t>LCLS-II at SLAC</a:t>
            </a:r>
          </a:p>
          <a:p>
            <a:pPr lvl="1"/>
            <a:r>
              <a:rPr lang="en-US" dirty="0" smtClean="0"/>
              <a:t>4 </a:t>
            </a:r>
            <a:r>
              <a:rPr lang="en-US" dirty="0" err="1" smtClean="0"/>
              <a:t>GeV</a:t>
            </a:r>
            <a:r>
              <a:rPr lang="en-US" dirty="0" smtClean="0"/>
              <a:t> superconducting </a:t>
            </a:r>
            <a:r>
              <a:rPr lang="en-US" dirty="0" err="1" smtClean="0"/>
              <a:t>linac</a:t>
            </a:r>
            <a:endParaRPr lang="en-US" dirty="0" smtClean="0"/>
          </a:p>
          <a:p>
            <a:pPr lvl="1"/>
            <a:r>
              <a:rPr lang="en-US" dirty="0" smtClean="0"/>
              <a:t>1 MHz operation</a:t>
            </a:r>
          </a:p>
          <a:p>
            <a:pPr lvl="1"/>
            <a:r>
              <a:rPr lang="en-US" dirty="0" smtClean="0"/>
              <a:t>X-rays up to 25 </a:t>
            </a:r>
            <a:r>
              <a:rPr lang="en-US" dirty="0" err="1" smtClean="0"/>
              <a:t>keV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61" y="2601845"/>
            <a:ext cx="8159282" cy="32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3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12417" y="475878"/>
            <a:ext cx="7886700" cy="600164"/>
          </a:xfrm>
        </p:spPr>
        <p:txBody>
          <a:bodyPr/>
          <a:lstStyle/>
          <a:p>
            <a:r>
              <a:rPr lang="en-US" dirty="0" smtClean="0"/>
              <a:t>Evolution of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70" y="1214365"/>
            <a:ext cx="5829339" cy="514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453" y="94155"/>
            <a:ext cx="8262937" cy="98693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Light Sources are a Huge (and growing) Industry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5402185"/>
            <a:ext cx="8355012" cy="858914"/>
          </a:xfrm>
        </p:spPr>
        <p:txBody>
          <a:bodyPr/>
          <a:lstStyle/>
          <a:p>
            <a:r>
              <a:rPr lang="en-US" sz="1800" dirty="0" smtClean="0"/>
              <a:t>Wikipedia lists about 60 light sources worldwide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4" descr="World_S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004" y="1266840"/>
            <a:ext cx="5976523" cy="396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00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91716"/>
            <a:ext cx="7886700" cy="600164"/>
          </a:xfrm>
        </p:spPr>
        <p:txBody>
          <a:bodyPr/>
          <a:lstStyle/>
          <a:p>
            <a:r>
              <a:rPr lang="en-US" dirty="0" smtClean="0"/>
              <a:t>Effects of Synchrotron Radiation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384" y="1034460"/>
            <a:ext cx="8251825" cy="5589103"/>
          </a:xfrm>
        </p:spPr>
        <p:txBody>
          <a:bodyPr>
            <a:normAutofit/>
          </a:bodyPr>
          <a:lstStyle/>
          <a:p>
            <a:r>
              <a:rPr lang="en-US" dirty="0" smtClean="0"/>
              <a:t>Two competing effects</a:t>
            </a:r>
          </a:p>
          <a:p>
            <a:pPr lvl="1"/>
            <a:r>
              <a:rPr lang="en-US" dirty="0" smtClean="0"/>
              <a:t>Damping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Quantum “heating” effects related to the statistics of the photons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479671"/>
              </p:ext>
            </p:extLst>
          </p:nvPr>
        </p:nvGraphicFramePr>
        <p:xfrm>
          <a:off x="2876550" y="1577975"/>
          <a:ext cx="163195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3" name="Equation" r:id="rId3" imgW="660400" imgH="482600" progId="Equation.DSMT4">
                  <p:embed/>
                </p:oleObj>
              </mc:Choice>
              <mc:Fallback>
                <p:oleObj name="Equation" r:id="rId3" imgW="6604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50" y="1577975"/>
                        <a:ext cx="1631950" cy="119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92808" y="23254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damping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5808" y="28588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1430" y="128182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27457" y="266457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energy lost per turn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86061" y="2249235"/>
            <a:ext cx="228600" cy="2608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13075" y="2385969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461200" y="2572709"/>
            <a:ext cx="355340" cy="2178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79876" y="1615879"/>
            <a:ext cx="304800" cy="1963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347199"/>
              </p:ext>
            </p:extLst>
          </p:nvPr>
        </p:nvGraphicFramePr>
        <p:xfrm>
          <a:off x="2169208" y="3925635"/>
          <a:ext cx="51133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4" name="Equation" r:id="rId5" imgW="2070100" imgH="317500" progId="Equation.DSMT4">
                  <p:embed/>
                </p:oleObj>
              </mc:Choice>
              <mc:Fallback>
                <p:oleObj name="Equation" r:id="rId5" imgW="20701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9208" y="3925635"/>
                        <a:ext cx="5113338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92808" y="47638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Number of photons per period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169208" y="4535235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12208" y="49924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Rate of photon emission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312208" y="4535235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41208" y="499243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Average photon energy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969808" y="4687635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2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72" y="385318"/>
            <a:ext cx="7886700" cy="543739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Power Spectrum of Synchrotron Radiation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577" y="893447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292934"/>
                </a:solidFill>
                <a:latin typeface="+mn-lt"/>
              </a:rPr>
              <a:t>The power spectrum of radiation is given by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51825"/>
              </p:ext>
            </p:extLst>
          </p:nvPr>
        </p:nvGraphicFramePr>
        <p:xfrm>
          <a:off x="3451225" y="1444016"/>
          <a:ext cx="4343400" cy="1005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5" name="Equation" r:id="rId3" imgW="2032000" imgH="469900" progId="Equation.DSMT4">
                  <p:embed/>
                </p:oleObj>
              </mc:Choice>
              <mc:Fallback>
                <p:oleObj name="Equation" r:id="rId3" imgW="20320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1225" y="1444016"/>
                        <a:ext cx="4343400" cy="1005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042871" y="1689786"/>
            <a:ext cx="624288" cy="609600"/>
          </a:xfrm>
          <a:prstGeom prst="ellips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70939" y="2808095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“critical frequency”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6480405" y="2342493"/>
            <a:ext cx="130728" cy="2614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390"/>
          <a:stretch/>
        </p:blipFill>
        <p:spPr>
          <a:xfrm>
            <a:off x="573943" y="1966264"/>
            <a:ext cx="3769457" cy="25206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063"/>
          <a:stretch/>
        </p:blipFill>
        <p:spPr>
          <a:xfrm>
            <a:off x="2362200" y="2804464"/>
            <a:ext cx="3602989" cy="914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2133601" y="3261664"/>
            <a:ext cx="5334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471861"/>
              </p:ext>
            </p:extLst>
          </p:nvPr>
        </p:nvGraphicFramePr>
        <p:xfrm>
          <a:off x="904914" y="5048086"/>
          <a:ext cx="1222375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6" name="Equation" r:id="rId7" imgW="495300" imgH="406400" progId="Equation.DSMT4">
                  <p:embed/>
                </p:oleObj>
              </mc:Choice>
              <mc:Fallback>
                <p:oleObj name="Equation" r:id="rId7" imgW="4953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4914" y="5048086"/>
                        <a:ext cx="1222375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486295"/>
              </p:ext>
            </p:extLst>
          </p:nvPr>
        </p:nvGraphicFramePr>
        <p:xfrm>
          <a:off x="6213995" y="3923899"/>
          <a:ext cx="2470120" cy="2185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7" name="Equation" r:id="rId9" imgW="1219200" imgH="1079500" progId="Equation.DSMT4">
                  <p:embed/>
                </p:oleObj>
              </mc:Choice>
              <mc:Fallback>
                <p:oleObj name="Equation" r:id="rId9" imgW="1219200" imgH="1079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13995" y="3923899"/>
                        <a:ext cx="2470120" cy="21859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V="1">
            <a:off x="5415900" y="4506437"/>
            <a:ext cx="716507" cy="43173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0363" y="4657015"/>
            <a:ext cx="3368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Differential photon rate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05567" y="4995953"/>
            <a:ext cx="268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“critical wavelength”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530949" y="5368447"/>
            <a:ext cx="716507" cy="43173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20616" y="5857963"/>
            <a:ext cx="268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“critical energy”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84199" y="3528879"/>
            <a:ext cx="131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Modified Bessel Function</a:t>
            </a:r>
          </a:p>
        </p:txBody>
      </p:sp>
    </p:spTree>
    <p:extLst>
      <p:ext uri="{BB962C8B-B14F-4D97-AF65-F5344CB8AC3E}">
        <p14:creationId xmlns:p14="http://schemas.microsoft.com/office/powerpoint/2010/main" val="34062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718" y="381210"/>
            <a:ext cx="8513342" cy="487313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Some Handy Numbers (don’t bother to memorize)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276" y="9547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The total rate is: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203843"/>
              </p:ext>
            </p:extLst>
          </p:nvPr>
        </p:nvGraphicFramePr>
        <p:xfrm>
          <a:off x="3273604" y="821043"/>
          <a:ext cx="3124200" cy="925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5" name="Equation" r:id="rId3" imgW="1587500" imgH="469900" progId="Equation.DSMT4">
                  <p:embed/>
                </p:oleObj>
              </mc:Choice>
              <mc:Fallback>
                <p:oleObj name="Equation" r:id="rId3" imgW="15875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3604" y="821043"/>
                        <a:ext cx="3124200" cy="925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4899" y="1962538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The mean photon energy is then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5775"/>
              </p:ext>
            </p:extLst>
          </p:nvPr>
        </p:nvGraphicFramePr>
        <p:xfrm>
          <a:off x="3295650" y="1943282"/>
          <a:ext cx="2087563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6" name="Equation" r:id="rId5" imgW="1155700" imgH="406400" progId="Equation.DSMT4">
                  <p:embed/>
                </p:oleObj>
              </mc:Choice>
              <mc:Fallback>
                <p:oleObj name="Equation" r:id="rId5" imgW="11557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5650" y="1943282"/>
                        <a:ext cx="2087563" cy="73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34898" y="315855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The mean square of the photon energy is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061053"/>
              </p:ext>
            </p:extLst>
          </p:nvPr>
        </p:nvGraphicFramePr>
        <p:xfrm>
          <a:off x="3837542" y="4616881"/>
          <a:ext cx="4516437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7" name="Equation" r:id="rId7" imgW="2044700" imgH="914400" progId="Equation.DSMT4">
                  <p:embed/>
                </p:oleObj>
              </mc:Choice>
              <mc:Fallback>
                <p:oleObj name="Equation" r:id="rId7" imgW="20447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37542" y="4616881"/>
                        <a:ext cx="4516437" cy="202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97547" y="489548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The energy lost per turn is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07226"/>
              </p:ext>
            </p:extLst>
          </p:nvPr>
        </p:nvGraphicFramePr>
        <p:xfrm>
          <a:off x="3444501" y="2898620"/>
          <a:ext cx="5029200" cy="169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8" name="Equation" r:id="rId9" imgW="2603500" imgH="876300" progId="Equation.DSMT4">
                  <p:embed/>
                </p:oleObj>
              </mc:Choice>
              <mc:Fallback>
                <p:oleObj name="Equation" r:id="rId9" imgW="26035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44501" y="2898620"/>
                        <a:ext cx="5029200" cy="169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990207"/>
              </p:ext>
            </p:extLst>
          </p:nvPr>
        </p:nvGraphicFramePr>
        <p:xfrm>
          <a:off x="8216698" y="5496475"/>
          <a:ext cx="2698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49" name="Equation" r:id="rId11" imgW="139700" imgH="393700" progId="Equation.DSMT4">
                  <p:embed/>
                </p:oleObj>
              </mc:Choice>
              <mc:Fallback>
                <p:oleObj name="Equation" r:id="rId11" imgW="139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16698" y="5496475"/>
                        <a:ext cx="2698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/>
          <p:cNvCxnSpPr/>
          <p:nvPr/>
        </p:nvCxnSpPr>
        <p:spPr>
          <a:xfrm flipH="1" flipV="1">
            <a:off x="7903129" y="5531281"/>
            <a:ext cx="143703" cy="25580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68" y="462809"/>
            <a:ext cx="7886700" cy="600164"/>
          </a:xfrm>
        </p:spPr>
        <p:txBody>
          <a:bodyPr/>
          <a:lstStyle/>
          <a:p>
            <a:r>
              <a:rPr lang="en-US" dirty="0" smtClean="0"/>
              <a:t>Example:  The Failed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89" y="1200643"/>
            <a:ext cx="8251825" cy="3843104"/>
          </a:xfrm>
        </p:spPr>
        <p:txBody>
          <a:bodyPr/>
          <a:lstStyle/>
          <a:p>
            <a:r>
              <a:rPr lang="en-US" sz="2400" dirty="0" smtClean="0"/>
              <a:t>In 1944 GE looked for synchrotron radiation in a 100 MeV electron beam.</a:t>
            </a:r>
          </a:p>
          <a:p>
            <a:pPr lvl="1"/>
            <a:r>
              <a:rPr lang="en-US" sz="2000" dirty="0" smtClean="0"/>
              <a:t>Assume B=1T</a:t>
            </a:r>
          </a:p>
          <a:p>
            <a:r>
              <a:rPr lang="en-US" sz="2400" dirty="0" smtClean="0"/>
              <a:t>We have </a:t>
            </a:r>
          </a:p>
          <a:p>
            <a:pPr lvl="1"/>
            <a:r>
              <a:rPr lang="en-US" sz="2000" dirty="0" err="1" smtClean="0"/>
              <a:t>E≈pc</a:t>
            </a:r>
            <a:r>
              <a:rPr lang="en-US" sz="2000" dirty="0" smtClean="0"/>
              <a:t>=100 MeV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c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=.511 MeV</a:t>
            </a:r>
          </a:p>
          <a:p>
            <a:pPr lvl="1"/>
            <a:r>
              <a:rPr lang="en-US" sz="2000" dirty="0" smtClean="0">
                <a:latin typeface="Symbol" charset="2"/>
                <a:cs typeface="Symbol" charset="2"/>
              </a:rPr>
              <a:t>g</a:t>
            </a:r>
            <a:r>
              <a:rPr lang="en-US" sz="2000" dirty="0" smtClean="0"/>
              <a:t>=E/(mc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) = 196</a:t>
            </a:r>
          </a:p>
          <a:p>
            <a:pPr lvl="1"/>
            <a:r>
              <a:rPr lang="en-US" sz="2000" dirty="0" smtClean="0"/>
              <a:t>(B</a:t>
            </a:r>
            <a:r>
              <a:rPr lang="en-US" sz="2000" dirty="0" smtClean="0">
                <a:latin typeface="Symbol" charset="2"/>
                <a:cs typeface="Symbol" charset="2"/>
              </a:rPr>
              <a:t>r</a:t>
            </a:r>
            <a:r>
              <a:rPr lang="en-US" sz="2000" dirty="0" smtClean="0"/>
              <a:t>)=100/300=.333 T-m</a:t>
            </a:r>
          </a:p>
          <a:p>
            <a:pPr lvl="1"/>
            <a:r>
              <a:rPr lang="en-US" sz="2000" dirty="0" smtClean="0">
                <a:latin typeface="Symbol" charset="2"/>
                <a:cs typeface="Symbol" charset="2"/>
              </a:rPr>
              <a:t>r</a:t>
            </a:r>
            <a:r>
              <a:rPr lang="en-US" sz="2000" dirty="0" smtClean="0"/>
              <a:t>=(B</a:t>
            </a:r>
            <a:r>
              <a:rPr lang="en-US" sz="2000" dirty="0" smtClean="0">
                <a:latin typeface="Symbol" charset="2"/>
                <a:cs typeface="Symbol" charset="2"/>
              </a:rPr>
              <a:t>r</a:t>
            </a:r>
            <a:r>
              <a:rPr lang="en-US" sz="2000" dirty="0" smtClean="0"/>
              <a:t>)/B=.333 m</a:t>
            </a:r>
          </a:p>
          <a:p>
            <a:endParaRPr lang="en-US" sz="2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150507"/>
              </p:ext>
            </p:extLst>
          </p:nvPr>
        </p:nvGraphicFramePr>
        <p:xfrm>
          <a:off x="4142201" y="3163213"/>
          <a:ext cx="4574668" cy="2174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7" name="Equation" r:id="rId3" imgW="2832100" imgH="1346200" progId="Equation.DSMT4">
                  <p:embed/>
                </p:oleObj>
              </mc:Choice>
              <mc:Fallback>
                <p:oleObj name="Equation" r:id="rId3" imgW="2832100" imgH="1346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2201" y="3163213"/>
                        <a:ext cx="4574668" cy="2174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47913" y="2472277"/>
            <a:ext cx="17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-m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06987" y="2845756"/>
            <a:ext cx="0" cy="29878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29850" y="4155939"/>
            <a:ext cx="17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en-US" sz="1800" dirty="0" smtClean="0">
                <a:solidFill>
                  <a:srgbClr val="C00000"/>
                </a:solidFill>
                <a:latin typeface="Symbol" charset="2"/>
                <a:cs typeface="Symbol" charset="2"/>
              </a:rPr>
              <a:t>m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79009" y="4470387"/>
            <a:ext cx="947845" cy="26444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69630" y="5387189"/>
            <a:ext cx="3004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Visible yellow light, NOT microwaves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402284" y="5156942"/>
            <a:ext cx="201592" cy="28695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474" y="365233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It’s important to remember that </a:t>
            </a:r>
            <a:r>
              <a:rPr lang="en-US" sz="1800" dirty="0" err="1" smtClean="0">
                <a:solidFill>
                  <a:srgbClr val="292934"/>
                </a:solidFill>
                <a:latin typeface="+mn-lt"/>
              </a:rPr>
              <a:t>ρ</a:t>
            </a:r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 is </a:t>
            </a:r>
            <a:r>
              <a:rPr lang="en-US" sz="1800" i="1" dirty="0" smtClean="0">
                <a:solidFill>
                  <a:srgbClr val="292934"/>
                </a:solidFill>
                <a:latin typeface="+mn-lt"/>
              </a:rPr>
              <a:t>not</a:t>
            </a:r>
            <a:r>
              <a:rPr lang="en-US" sz="1800" dirty="0" smtClean="0">
                <a:solidFill>
                  <a:srgbClr val="292934"/>
                </a:solidFill>
                <a:latin typeface="+mn-lt"/>
              </a:rPr>
              <a:t> the curvature of the accelerator as a whole, but rather the curvature of individual magnets.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078713"/>
              </p:ext>
            </p:extLst>
          </p:nvPr>
        </p:nvGraphicFramePr>
        <p:xfrm>
          <a:off x="3895234" y="1311651"/>
          <a:ext cx="19939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5" name="Equation" r:id="rId4" imgW="1397000" imgH="419100" progId="Equation.DSMT4">
                  <p:embed/>
                </p:oleObj>
              </mc:Choice>
              <mc:Fallback>
                <p:oleObj name="Equation" r:id="rId4" imgW="13970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5234" y="1311651"/>
                        <a:ext cx="1993900" cy="598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346651" y="1983328"/>
            <a:ext cx="528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 if an accelerator is built using magnets of a fixed radius ρ</a:t>
            </a:r>
            <a:r>
              <a:rPr lang="en-US" sz="1800" baseline="-25000" dirty="0" smtClean="0">
                <a:solidFill>
                  <a:srgbClr val="C00000"/>
                </a:solidFill>
                <a:latin typeface="+mn-lt"/>
              </a:rPr>
              <a:t>0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then the energy lost per turn is</a:t>
            </a: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293569"/>
              </p:ext>
            </p:extLst>
          </p:nvPr>
        </p:nvGraphicFramePr>
        <p:xfrm>
          <a:off x="3560511" y="2604787"/>
          <a:ext cx="4595812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6" name="Equation" r:id="rId6" imgW="2654300" imgH="444500" progId="Equation.DSMT4">
                  <p:embed/>
                </p:oleObj>
              </mc:Choice>
              <mc:Fallback>
                <p:oleObj name="Equation" r:id="rId6" imgW="26543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60511" y="2604787"/>
                        <a:ext cx="4595812" cy="76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07515" y="3260630"/>
            <a:ext cx="340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For electrons</a:t>
            </a: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809875"/>
              </p:ext>
            </p:extLst>
          </p:nvPr>
        </p:nvGraphicFramePr>
        <p:xfrm>
          <a:off x="971059" y="3653936"/>
          <a:ext cx="2955925" cy="260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7" name="Equation" r:id="rId8" imgW="2438400" imgH="2146300" progId="Equation.DSMT4">
                  <p:embed/>
                </p:oleObj>
              </mc:Choice>
              <mc:Fallback>
                <p:oleObj name="Equation" r:id="rId8" imgW="2438400" imgH="214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71059" y="3653936"/>
                        <a:ext cx="2955925" cy="260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4833641" y="3653936"/>
            <a:ext cx="223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Example: CESR</a:t>
            </a: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955985"/>
              </p:ext>
            </p:extLst>
          </p:nvPr>
        </p:nvGraphicFramePr>
        <p:xfrm>
          <a:off x="5507084" y="4120700"/>
          <a:ext cx="2441575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88" name="Equation" r:id="rId10" imgW="1714500" imgH="1765300" progId="Equation.DSMT4">
                  <p:embed/>
                </p:oleObj>
              </mc:Choice>
              <mc:Fallback>
                <p:oleObj name="Equation" r:id="rId10" imgW="1714500" imgH="176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07084" y="4120700"/>
                        <a:ext cx="2441575" cy="2513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07515" y="6015812"/>
            <a:ext cx="1134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photons/turn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142112" y="5762945"/>
            <a:ext cx="307805" cy="23420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418732" y="2602445"/>
            <a:ext cx="764225" cy="8428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84038" y="3299202"/>
            <a:ext cx="1820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“isomagnetic”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578" y="1118396"/>
            <a:ext cx="2032462" cy="204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91716"/>
            <a:ext cx="7886700" cy="600164"/>
          </a:xfrm>
        </p:spPr>
        <p:txBody>
          <a:bodyPr/>
          <a:lstStyle/>
          <a:p>
            <a:r>
              <a:rPr lang="en-US" dirty="0" smtClean="0"/>
              <a:t>Effects of Synchrotron Radiation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384" y="1034460"/>
            <a:ext cx="8251825" cy="5589103"/>
          </a:xfrm>
        </p:spPr>
        <p:txBody>
          <a:bodyPr>
            <a:normAutofit/>
          </a:bodyPr>
          <a:lstStyle/>
          <a:p>
            <a:r>
              <a:rPr lang="en-US" dirty="0" smtClean="0"/>
              <a:t>Two competing effects</a:t>
            </a:r>
          </a:p>
          <a:p>
            <a:pPr lvl="1"/>
            <a:r>
              <a:rPr lang="en-US" dirty="0" smtClean="0"/>
              <a:t>Damping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Quantum “heating” effects related to the statistics of the photons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Fundamentals: Synchrotron Radiation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510146"/>
              </p:ext>
            </p:extLst>
          </p:nvPr>
        </p:nvGraphicFramePr>
        <p:xfrm>
          <a:off x="2876550" y="1577975"/>
          <a:ext cx="163195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3" name="Equation" r:id="rId3" imgW="660400" imgH="482600" progId="Equation.DSMT4">
                  <p:embed/>
                </p:oleObj>
              </mc:Choice>
              <mc:Fallback>
                <p:oleObj name="Equation" r:id="rId3" imgW="6604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6550" y="1577975"/>
                        <a:ext cx="1631950" cy="119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92808" y="23254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damping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5808" y="285883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1430" y="128182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energy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27457" y="266457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energy lost per turn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586061" y="2249235"/>
            <a:ext cx="228600" cy="2608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13075" y="2385969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461200" y="2572709"/>
            <a:ext cx="355340" cy="2178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79876" y="1615879"/>
            <a:ext cx="304800" cy="1963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682073"/>
              </p:ext>
            </p:extLst>
          </p:nvPr>
        </p:nvGraphicFramePr>
        <p:xfrm>
          <a:off x="2169208" y="3925635"/>
          <a:ext cx="5113338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4" name="Equation" r:id="rId5" imgW="2070100" imgH="317500" progId="Equation.DSMT4">
                  <p:embed/>
                </p:oleObj>
              </mc:Choice>
              <mc:Fallback>
                <p:oleObj name="Equation" r:id="rId5" imgW="2070100" imgH="317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9208" y="3925635"/>
                        <a:ext cx="5113338" cy="78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92808" y="47638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Number of photons per period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169208" y="4535235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12208" y="499243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Rate of photon emission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3312208" y="4535235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41208" y="499243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Average photon energy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969808" y="4687635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0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r"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2720</TotalTime>
  <Words>2031</Words>
  <Application>Microsoft Macintosh PowerPoint</Application>
  <PresentationFormat>On-screen Show (4:3)</PresentationFormat>
  <Paragraphs>373</Paragraphs>
  <Slides>37</Slides>
  <Notes>2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Clarity</vt:lpstr>
      <vt:lpstr>Equation</vt:lpstr>
      <vt:lpstr>MathType 6.0 Equation</vt:lpstr>
      <vt:lpstr>Synchrotron Radiation and LIGHT SOURCES</vt:lpstr>
      <vt:lpstr>Synchrotron Radiation</vt:lpstr>
      <vt:lpstr>First Observation of Synchrotron Radiation</vt:lpstr>
      <vt:lpstr>Effects of Synchrotron Radiation</vt:lpstr>
      <vt:lpstr>Power Spectrum of Synchrotron Radiation</vt:lpstr>
      <vt:lpstr>Some Handy Numbers (don’t bother to memorize)</vt:lpstr>
      <vt:lpstr>Example:  The Failed Experiment</vt:lpstr>
      <vt:lpstr>PowerPoint Presentation</vt:lpstr>
      <vt:lpstr>Effects of Synchrotron Radiation</vt:lpstr>
      <vt:lpstr>Small Amplitude Longitudinal Motion</vt:lpstr>
      <vt:lpstr>PowerPoint Presentation</vt:lpstr>
      <vt:lpstr>PowerPoint Presentation</vt:lpstr>
      <vt:lpstr>Reminder: Damping + Heating</vt:lpstr>
      <vt:lpstr>Result</vt:lpstr>
      <vt:lpstr>Longitudinal Damping in a “Normal” Synchrotron</vt:lpstr>
      <vt:lpstr>Equilibrium Energy Spread</vt:lpstr>
      <vt:lpstr>PowerPoint Presentation</vt:lpstr>
      <vt:lpstr>Damping in the Vertical Plane</vt:lpstr>
      <vt:lpstr>Damping in the Vertical Plan (cont’d)</vt:lpstr>
      <vt:lpstr>Horizontal Plane</vt:lpstr>
      <vt:lpstr>Result in Horizontal Plane</vt:lpstr>
      <vt:lpstr>Equilibrium Emittance in X</vt:lpstr>
      <vt:lpstr>Robinson’s Theorem</vt:lpstr>
      <vt:lpstr>Cheat Sheet Summary</vt:lpstr>
      <vt:lpstr>Benefits of Damping</vt:lpstr>
      <vt:lpstr>Considerations for e+e- Colliders</vt:lpstr>
      <vt:lpstr>Synchrotron Light Sources</vt:lpstr>
      <vt:lpstr>First Generation: Parasitic Operations</vt:lpstr>
      <vt:lpstr>Second Generation: Dedicated</vt:lpstr>
      <vt:lpstr>Typical 2nd Generation Parameters</vt:lpstr>
      <vt:lpstr>Undulators</vt:lpstr>
      <vt:lpstr>Bends, Undulators, and Wigglers*</vt:lpstr>
      <vt:lpstr>3rd Generation (Undulator) Sources</vt:lpstr>
      <vt:lpstr>Fourth Generation</vt:lpstr>
      <vt:lpstr>Next Big Thing in the US.</vt:lpstr>
      <vt:lpstr>Evolution of Parameters</vt:lpstr>
      <vt:lpstr>Light Sources are a Huge (and growing) Industry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355</cp:revision>
  <dcterms:created xsi:type="dcterms:W3CDTF">2003-06-24T14:15:57Z</dcterms:created>
  <dcterms:modified xsi:type="dcterms:W3CDTF">2018-06-12T21:55:58Z</dcterms:modified>
</cp:coreProperties>
</file>